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4"/>
  </p:notesMasterIdLst>
  <p:sldIdLst>
    <p:sldId id="258" r:id="rId2"/>
    <p:sldId id="399" r:id="rId3"/>
    <p:sldId id="400" r:id="rId4"/>
    <p:sldId id="401" r:id="rId5"/>
    <p:sldId id="402" r:id="rId6"/>
    <p:sldId id="403" r:id="rId7"/>
    <p:sldId id="404" r:id="rId8"/>
    <p:sldId id="359" r:id="rId9"/>
    <p:sldId id="389" r:id="rId10"/>
    <p:sldId id="390" r:id="rId11"/>
    <p:sldId id="391" r:id="rId12"/>
    <p:sldId id="392" r:id="rId13"/>
    <p:sldId id="396" r:id="rId14"/>
    <p:sldId id="393" r:id="rId15"/>
    <p:sldId id="395" r:id="rId16"/>
    <p:sldId id="405" r:id="rId17"/>
    <p:sldId id="406" r:id="rId18"/>
    <p:sldId id="407" r:id="rId19"/>
    <p:sldId id="408" r:id="rId20"/>
    <p:sldId id="409" r:id="rId21"/>
    <p:sldId id="411" r:id="rId22"/>
    <p:sldId id="412" r:id="rId23"/>
    <p:sldId id="418" r:id="rId24"/>
    <p:sldId id="413" r:id="rId25"/>
    <p:sldId id="414" r:id="rId26"/>
    <p:sldId id="415" r:id="rId27"/>
    <p:sldId id="416" r:id="rId28"/>
    <p:sldId id="419" r:id="rId29"/>
    <p:sldId id="421" r:id="rId30"/>
    <p:sldId id="417" r:id="rId31"/>
    <p:sldId id="423" r:id="rId32"/>
    <p:sldId id="425" r:id="rId33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1E1E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597"/>
    <p:restoredTop sz="94801"/>
  </p:normalViewPr>
  <p:slideViewPr>
    <p:cSldViewPr snapToGrid="0">
      <p:cViewPr>
        <p:scale>
          <a:sx n="80" d="100"/>
          <a:sy n="80" d="100"/>
        </p:scale>
        <p:origin x="800" y="1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40" d="100"/>
        <a:sy n="14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D4E94C-7311-3D4E-B70F-47C7FACF5C8C}" type="datetimeFigureOut">
              <a:rPr lang="it-IT" smtClean="0"/>
              <a:t>25/05/26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850C3B-6B4A-E641-9AB9-86C578568E0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529877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850C3B-6B4A-E641-9AB9-86C578568E07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91023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027D82-0D12-9257-ACD5-48F660EF96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575EAEA4-C7E0-08E7-0E33-26621BE66E3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F267E4B6-2397-86E0-DFC2-85AEA83029E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BB897D55-B2FE-4637-8604-17C8D50728A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850C3B-6B4A-E641-9AB9-86C578568E07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471708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0CA0AD-C624-A18E-E6F8-7D079654AF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B80F3CAC-ABA5-B977-08D8-1F4E0A89764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C5CF8CCA-62E0-3D16-153E-997F7AFA8C6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38C45233-D7B5-85B0-A156-3D3729D2DCD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850C3B-6B4A-E641-9AB9-86C578568E07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378093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2359A6-A446-8006-5128-6575F41426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9256A714-1A96-5167-C517-FBDE74AB34D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1AF3E0EC-0713-B4D5-99E0-977CB6CC424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C80D1D79-1A3A-B97A-1D13-38395FA1B12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850C3B-6B4A-E641-9AB9-86C578568E07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5985388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006984-4C7B-A0DE-8851-8F89D72818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9E9A8282-AE56-1C3F-BE47-710BC4BB143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961C2B07-0CAE-6194-E154-5EBB9CF3EA2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0CBB5C08-2686-0B55-54DC-8B48DDB0C17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850C3B-6B4A-E641-9AB9-86C578568E07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636203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B2BD20-5840-C38E-FDE8-9F32FDBA35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46551D40-650A-AA97-E093-F9B6AE95357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D5E595E0-721E-B8F1-72C4-9C66E701FB1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1CD075E0-D639-5051-7514-AB0FBA98094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850C3B-6B4A-E641-9AB9-86C578568E07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911665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03FD47-D2F4-BB0F-EA97-36C3B9FE9F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A5D169F7-9FA2-B3E2-5ACE-C5BC2D3F2CA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468D7615-4562-D688-9F88-10D3236F0A9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938E2A92-00BD-A53E-950A-CF7B288184A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850C3B-6B4A-E641-9AB9-86C578568E07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4037530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B6B551-A853-149C-45D6-20D16F4A83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99514758-7D5C-9AE2-BCA2-54168F4F268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4A49F692-0354-B525-32E0-9F9C7A8F457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8596AFC0-6501-F027-7833-BD41B1F12ED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850C3B-6B4A-E641-9AB9-86C578568E07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031636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DFA3B2-624A-3C51-E780-146902E9F3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D0202721-EB54-7434-30E2-0A69774DD8D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E590E01F-B1FC-6A58-01D2-CADB99BA376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D081DB2D-2169-FEF0-09D8-6EC5CFE5371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850C3B-6B4A-E641-9AB9-86C578568E07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689553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C3C274-AA0B-9240-5706-04C1A23A55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6E842FAF-0B12-31D9-468A-FBB065F7D34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9A719DD7-2002-793C-9640-7DA3ED922D2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B6F2DBF1-6045-9E86-3C61-E9E889B7FEF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850C3B-6B4A-E641-9AB9-86C578568E07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80483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64869D-2C6F-2F9E-4EED-B94FF51194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FD8850FB-8C2D-F72F-23AA-D92E9CEE600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F42C0F47-1C2D-B09B-D391-20E774058FC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5E50C6B8-7ADB-269A-164C-92AB168BFC9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850C3B-6B4A-E641-9AB9-86C578568E07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61878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0F8ADB-C56D-C006-3D90-99F122387F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F7738C2D-0879-E5DE-A6A0-CCE06A576B9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62192E46-8699-6061-EF8A-0B95EC7323A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A50954E0-A1A2-8DC3-156E-D8037EB8BF5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850C3B-6B4A-E641-9AB9-86C578568E07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168874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82C393-072E-D082-2C49-2570E545F5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ADA7A1E8-D2AE-05E7-F02E-7230FC4915E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22E376E1-E7BE-04AD-522C-9AAE0387D1E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DD67F3F1-94DD-FC18-0C07-B9804070E74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850C3B-6B4A-E641-9AB9-86C578568E07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8033774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0087BA-DC7E-8020-9790-1B8D4D3290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80AC591D-5B2A-55AF-FAB6-598D1A915C6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1592BC94-8EC6-2AAA-1139-F414B165FF0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7857492B-67B4-09AB-0602-522745E6C87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850C3B-6B4A-E641-9AB9-86C578568E07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987127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477E24-62DE-D295-D9B8-858EC84C5B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D6078A1D-70AE-26FC-439B-CE7F09F92A5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391F82DF-B0BF-A590-CA45-5F203A5DC6D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B85EDB40-7E28-4B54-3E0E-33FAA9B5F90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850C3B-6B4A-E641-9AB9-86C578568E07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565725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C829FC-0DE8-224B-DBC0-AA264303E6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17785AF2-2170-A51D-2825-878F641EE12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E670D21D-1B5A-99AD-19FB-C274208C91F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82D96282-8CA7-5CB0-EF81-6BB16FFE72F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850C3B-6B4A-E641-9AB9-86C578568E07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099713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BA7CA5-42A3-64F1-0D99-0B19BF89E6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7C872A3A-36F3-C63A-12DC-C915D9493BE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826129E1-F2CE-1489-62A6-5284455992D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FF33308B-DFB2-5AB2-D18E-E4192FF140B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850C3B-6B4A-E641-9AB9-86C578568E07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9873614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F4E5D9-5E24-9782-0C67-6F97E5B1C1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296BC031-08CF-688A-FAB8-6C8852B5086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E34A1D33-A168-AC62-7E94-F9BDBF2672B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E16B2269-3A03-E35D-BF74-96D576A989E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850C3B-6B4A-E641-9AB9-86C578568E07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7057328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01AB99-14EA-CD98-6590-B32DB18EDA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C09304DF-CFD3-A23C-FA20-46DEA9B2281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BE140C0C-7061-05F9-4A71-2727FC5938D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4462BCE3-665A-6893-D63B-5C3EBFBBCC0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850C3B-6B4A-E641-9AB9-86C578568E07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167832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5EB61C-A55E-862D-BC50-DEC15D89A1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8D632840-3F87-EF5A-6600-8BD9289B89D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CDD2C2E1-8A11-0C8D-B5F6-926E2448C5F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5A34C65E-8921-DFAC-F3F3-363D9FBB5CB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850C3B-6B4A-E641-9AB9-86C578568E07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428642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3A1073-1702-2FA2-99E1-FBA6EBAE75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F0466357-B6D6-ED7B-DC2E-69DEFD63C5C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83CF8FD4-A4A9-D163-FFE4-BDC024A0AF4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976102B7-7176-372F-067A-2AFD74B3CD1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850C3B-6B4A-E641-9AB9-86C578568E07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161156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8B6643-8B81-591C-9968-145068756B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74F6F832-0AA9-30EF-2235-F6800E77F07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81589592-CD91-D767-2830-1A99B5214D6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0030618E-12DC-E11A-E42E-5B77C2110DB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850C3B-6B4A-E641-9AB9-86C578568E07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276351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701B76-0236-1105-0C67-BDB1441134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194D0DAE-66E2-FC9C-4ED6-F2F1AE0AD6A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FF0E1193-57AC-C30B-E9B8-10CEE66348E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CA0AD61A-AA6D-5087-7ECD-7FB55A303DB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850C3B-6B4A-E641-9AB9-86C578568E07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9445514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999D76-6E84-C41E-DF69-EAA241F417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3C54D7C5-0971-7465-3BF6-BDA66B532C3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2720267C-E911-E77B-2558-1782F202F8D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DEEB692C-5691-5567-F8EB-2B54435DF73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850C3B-6B4A-E641-9AB9-86C578568E07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302163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4A45AC-98C2-8E10-7497-23E9960D75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B2E8E8BF-2E86-95C4-6923-221E4ED70FE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8DD2D3ED-367C-CB46-5DB3-DA0B66C6046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0AD66669-2FE9-BDDE-3932-65D76ADEB73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850C3B-6B4A-E641-9AB9-86C578568E07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595373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5327F1-0606-5CA9-8AB8-420A10A780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A360BFD4-1934-2446-E304-156E0739CA0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032641DC-BD11-E0FA-A8E4-1F6A0482E9A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A32133BB-9D31-DE18-AD73-2778ACAA2BE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850C3B-6B4A-E641-9AB9-86C578568E07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89073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850C3B-6B4A-E641-9AB9-86C578568E07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95293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850C3B-6B4A-E641-9AB9-86C578568E07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881970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850C3B-6B4A-E641-9AB9-86C578568E07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91023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850C3B-6B4A-E641-9AB9-86C578568E07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95293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850C3B-6B4A-E641-9AB9-86C578568E07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881970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01924C1-CF96-8075-870A-AEADA44EDE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6CB4EE10-DF01-7E55-5075-8D00286857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912B0E9-41DF-62D5-FE7C-C3137FF6B2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11576-EBE5-2247-AF75-B18E96A64BAD}" type="datetimeFigureOut">
              <a:rPr lang="it-IT" smtClean="0"/>
              <a:t>25/05/26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F1C96AA-F6D4-827B-32C2-0E86871BA6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BB5ADBA-C9C0-9B8E-D1DC-612A93B533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9891D-3FA3-4146-A4E4-CB811E321A7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125613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A75F597-7B9C-56C4-E505-71141FFBF0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A31CD747-922D-A56F-6720-E97BE260B4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14AC2F8-9B66-61EC-DB5C-2E0D665588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11576-EBE5-2247-AF75-B18E96A64BAD}" type="datetimeFigureOut">
              <a:rPr lang="it-IT" smtClean="0"/>
              <a:t>25/05/26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A6523B5-004B-6E9A-6377-98B1E1D6FB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8D336C1-F4DC-1783-E628-37F2B6D974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9891D-3FA3-4146-A4E4-CB811E321A7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300491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F56023F5-7CFD-79B8-5A16-6A4671E49B6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B305BACA-8686-3BC0-AF79-15B4F91C06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627A42D-1550-2F2E-4FAE-B1A3FC972E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11576-EBE5-2247-AF75-B18E96A64BAD}" type="datetimeFigureOut">
              <a:rPr lang="it-IT" smtClean="0"/>
              <a:t>25/05/26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2D3F513-B313-6952-2276-B6DC7EDBDB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305C6CC-77CA-D12F-997C-9BCB572A3B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9891D-3FA3-4146-A4E4-CB811E321A7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633128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D63841D-F056-B2B3-9BBE-8F135276F6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6C51599-E575-35B3-AEA0-D4F4F60846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008E5EF-896E-0FCB-EDA2-E0C5933DCC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11576-EBE5-2247-AF75-B18E96A64BAD}" type="datetimeFigureOut">
              <a:rPr lang="it-IT" smtClean="0"/>
              <a:t>25/05/26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5CB9113-6DE4-8E57-C3DA-97321BAAD5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88BFEFC-39C7-868A-105E-588F7A2B63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9891D-3FA3-4146-A4E4-CB811E321A7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964885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AB3CA31-EC86-B2FA-D277-BDE526B41A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9777BD09-F97A-B43D-91B1-9E3141D1E4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34157F9-32AB-A683-28C3-CF101569CB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11576-EBE5-2247-AF75-B18E96A64BAD}" type="datetimeFigureOut">
              <a:rPr lang="it-IT" smtClean="0"/>
              <a:t>25/05/26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09C2E8B-501C-7AD0-10F1-670AF555A6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E59A5F8-27DA-CEE1-0CB7-D88977F2B1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9891D-3FA3-4146-A4E4-CB811E321A7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668405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CB355F2-6B6A-4BA4-AE70-1288BE0BDD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CB6369B-7B30-116D-8395-37593927D6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786FE7C2-0C78-E3F8-3B5D-11317FE0B7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A5FC05D8-4E61-A2EE-E50B-CBF58575D7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11576-EBE5-2247-AF75-B18E96A64BAD}" type="datetimeFigureOut">
              <a:rPr lang="it-IT" smtClean="0"/>
              <a:t>25/05/26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5D466782-0E61-23EB-0467-6F810C7C7A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BA9510C9-C6C5-4A16-E64B-C590843C6F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9891D-3FA3-4146-A4E4-CB811E321A7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947530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2756867-4840-32FA-D5BC-E6E11EA258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9ABC6C83-4CE9-7768-3997-8F17840818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B886124D-5A3E-28EC-6A2D-0AF704B38C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F0F15A3E-275B-3E57-EAC5-5232AA083E1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256DC0ED-18CD-F34F-597D-65D8E1A3F60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09D522DA-27CD-3E64-F148-2465946DC3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11576-EBE5-2247-AF75-B18E96A64BAD}" type="datetimeFigureOut">
              <a:rPr lang="it-IT" smtClean="0"/>
              <a:t>25/05/26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4FCA1A3D-667A-7D62-230D-2881DC9D44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2B71AD40-22C9-586F-1CF5-7703D77403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9891D-3FA3-4146-A4E4-CB811E321A7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696737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880735F-9A29-6B9F-218C-FAC84A35D6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574F2E38-1965-F4AE-BA8F-420E8F5C7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11576-EBE5-2247-AF75-B18E96A64BAD}" type="datetimeFigureOut">
              <a:rPr lang="it-IT" smtClean="0"/>
              <a:t>25/05/26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49221126-EE0A-EB14-FD3F-A927248283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83E937C3-3757-6966-FD30-8B8D2A2CCE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9891D-3FA3-4146-A4E4-CB811E321A7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612892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0592CE30-EC1A-6F6E-ECBC-DE7EF03FDA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11576-EBE5-2247-AF75-B18E96A64BAD}" type="datetimeFigureOut">
              <a:rPr lang="it-IT" smtClean="0"/>
              <a:t>25/05/26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B868EE09-F2EF-1A6E-B0C9-3ECAC22B91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1745F385-A7E6-0552-ED08-FAAAB54D1D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9891D-3FA3-4146-A4E4-CB811E321A7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799015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B4093FC-98E0-08CB-6D61-113671157D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7D82A97-29CB-0F68-734A-961EA1F726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65363BFE-BAE7-FA97-84F8-DDDF9FEFF1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F887E83C-F79B-2FF7-B3E6-3AC4A418DE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11576-EBE5-2247-AF75-B18E96A64BAD}" type="datetimeFigureOut">
              <a:rPr lang="it-IT" smtClean="0"/>
              <a:t>25/05/26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231633B9-D657-6195-0801-AD3710C4F7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574CE8B3-5ABB-B8E8-DDA2-3D52DB47C9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9891D-3FA3-4146-A4E4-CB811E321A7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363313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FE1CED2-20E3-E504-7132-3B5D4D32DC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481A2E86-203B-08B9-26F0-3EE5814C658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8227BF13-6DC5-D319-64A0-4847F2B2E2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DF95E62C-D293-B6E4-3A57-8F29E482FC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11576-EBE5-2247-AF75-B18E96A64BAD}" type="datetimeFigureOut">
              <a:rPr lang="it-IT" smtClean="0"/>
              <a:t>25/05/26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A2E4ADDB-6988-21D7-4B5F-B52DFD9AF2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68831A26-6C5E-5680-6027-602F622DA1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9891D-3FA3-4146-A4E4-CB811E321A7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211941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442461D2-AF6C-B37B-6FFA-52B185E35A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161F9DC8-BAD3-5419-A411-3901D3E882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9FAF899-24A5-36FD-8935-2448A1DDFD7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0611576-EBE5-2247-AF75-B18E96A64BAD}" type="datetimeFigureOut">
              <a:rPr lang="it-IT" smtClean="0"/>
              <a:t>25/05/26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0D02C1A-C138-566E-33E5-E9829053CA9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CF12276-CB28-4223-9675-26D846CB95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439891D-3FA3-4146-A4E4-CB811E321A7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1313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9" name="Group 3078">
            <a:extLst>
              <a:ext uri="{FF2B5EF4-FFF2-40B4-BE49-F238E27FC236}">
                <a16:creationId xmlns:a16="http://schemas.microsoft.com/office/drawing/2014/main" id="{723C66ED-DBBF-12CA-7F5E-813E0E7D03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7622"/>
            <a:ext cx="12192000" cy="6894986"/>
            <a:chOff x="0" y="-7622"/>
            <a:chExt cx="12192000" cy="6894986"/>
          </a:xfrm>
        </p:grpSpPr>
        <p:sp>
          <p:nvSpPr>
            <p:cNvPr id="3080" name="Rectangle 3079">
              <a:extLst>
                <a:ext uri="{FF2B5EF4-FFF2-40B4-BE49-F238E27FC236}">
                  <a16:creationId xmlns:a16="http://schemas.microsoft.com/office/drawing/2014/main" id="{E3002B52-2669-1ED7-2E0F-0627FC31DF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-7621"/>
              <a:ext cx="12192000" cy="6887364"/>
            </a:xfrm>
            <a:prstGeom prst="rect">
              <a:avLst/>
            </a:prstGeom>
            <a:gradFill>
              <a:gsLst>
                <a:gs pos="8000">
                  <a:schemeClr val="accent5"/>
                </a:gs>
                <a:gs pos="100000">
                  <a:schemeClr val="accent2"/>
                </a:gs>
              </a:gsLst>
              <a:lin ang="4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81" name="Rectangle 3080">
              <a:extLst>
                <a:ext uri="{FF2B5EF4-FFF2-40B4-BE49-F238E27FC236}">
                  <a16:creationId xmlns:a16="http://schemas.microsoft.com/office/drawing/2014/main" id="{82E9EC0D-91EA-9D35-F655-335C580AB3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9" y="0"/>
              <a:ext cx="8216919" cy="6887364"/>
            </a:xfrm>
            <a:prstGeom prst="rect">
              <a:avLst/>
            </a:prstGeom>
            <a:gradFill flip="none" rotWithShape="1">
              <a:gsLst>
                <a:gs pos="0">
                  <a:schemeClr val="accent5">
                    <a:lumMod val="75000"/>
                    <a:alpha val="79000"/>
                  </a:schemeClr>
                </a:gs>
                <a:gs pos="40000">
                  <a:schemeClr val="accent5">
                    <a:lumMod val="60000"/>
                    <a:lumOff val="40000"/>
                    <a:alpha val="0"/>
                  </a:schemeClr>
                </a:gs>
              </a:gsLst>
              <a:lin ang="192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82" name="Rectangle 3081">
              <a:extLst>
                <a:ext uri="{FF2B5EF4-FFF2-40B4-BE49-F238E27FC236}">
                  <a16:creationId xmlns:a16="http://schemas.microsoft.com/office/drawing/2014/main" id="{7770627C-B480-1145-72DC-5B59DBE048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39978" y="-7622"/>
              <a:ext cx="8451623" cy="6887367"/>
            </a:xfrm>
            <a:prstGeom prst="rect">
              <a:avLst/>
            </a:prstGeom>
            <a:gradFill>
              <a:gsLst>
                <a:gs pos="0">
                  <a:schemeClr val="accent5">
                    <a:lumMod val="75000"/>
                    <a:alpha val="67000"/>
                  </a:schemeClr>
                </a:gs>
                <a:gs pos="60000">
                  <a:schemeClr val="accent5">
                    <a:alpha val="0"/>
                  </a:schemeClr>
                </a:gs>
              </a:gsLst>
              <a:lin ang="11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83" name="Rectangle 3082">
              <a:extLst>
                <a:ext uri="{FF2B5EF4-FFF2-40B4-BE49-F238E27FC236}">
                  <a16:creationId xmlns:a16="http://schemas.microsoft.com/office/drawing/2014/main" id="{E9F81D39-93D1-019C-74DC-4710F53346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9127281" y="7060"/>
              <a:ext cx="3064320" cy="6872683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alpha val="58000"/>
                  </a:schemeClr>
                </a:gs>
                <a:gs pos="41000">
                  <a:schemeClr val="accent2">
                    <a:alpha val="0"/>
                  </a:schemeClr>
                </a:gs>
              </a:gsLst>
              <a:lin ang="1200000" scaled="0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</p:grpSp>
      <p:pic>
        <p:nvPicPr>
          <p:cNvPr id="3076" name="Picture 4" descr="undefined">
            <a:extLst>
              <a:ext uri="{FF2B5EF4-FFF2-40B4-BE49-F238E27FC236}">
                <a16:creationId xmlns:a16="http://schemas.microsoft.com/office/drawing/2014/main" id="{7DF9FC61-B062-9619-6436-7754C77321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0084" y="397298"/>
            <a:ext cx="5671434" cy="3063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0">
            <a:extLst>
              <a:ext uri="{FF2B5EF4-FFF2-40B4-BE49-F238E27FC236}">
                <a16:creationId xmlns:a16="http://schemas.microsoft.com/office/drawing/2014/main" id="{614E456B-107B-4968-4475-05E4EA20C7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99" y="4605619"/>
            <a:ext cx="3120579" cy="2139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E57F8962-F1E8-2F2F-EA16-FFF3A78FE896}"/>
              </a:ext>
            </a:extLst>
          </p:cNvPr>
          <p:cNvSpPr txBox="1"/>
          <p:nvPr/>
        </p:nvSpPr>
        <p:spPr>
          <a:xfrm>
            <a:off x="400" y="3429000"/>
            <a:ext cx="12191600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6600" dirty="0">
                <a:solidFill>
                  <a:schemeClr val="bg1"/>
                </a:solidFill>
                <a:latin typeface="Helvetica" pitchFamily="2" charset="0"/>
              </a:rPr>
              <a:t>PHP: </a:t>
            </a:r>
            <a:r>
              <a:rPr lang="it-IT" sz="6600" dirty="0" err="1">
                <a:solidFill>
                  <a:schemeClr val="bg1"/>
                </a:solidFill>
                <a:latin typeface="Helvetica" pitchFamily="2" charset="0"/>
              </a:rPr>
              <a:t>Hypertext</a:t>
            </a:r>
            <a:r>
              <a:rPr lang="it-IT" sz="6600" dirty="0">
                <a:solidFill>
                  <a:schemeClr val="bg1"/>
                </a:solidFill>
                <a:latin typeface="Helvetica" pitchFamily="2" charset="0"/>
              </a:rPr>
              <a:t> </a:t>
            </a:r>
            <a:r>
              <a:rPr lang="it-IT" sz="6600" dirty="0" err="1">
                <a:solidFill>
                  <a:schemeClr val="bg1"/>
                </a:solidFill>
                <a:latin typeface="Helvetica" pitchFamily="2" charset="0"/>
              </a:rPr>
              <a:t>Preprocessor</a:t>
            </a:r>
            <a:endParaRPr lang="it-IT" sz="6600" dirty="0">
              <a:solidFill>
                <a:schemeClr val="bg1"/>
              </a:solidFill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44524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1E1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>
            <a:extLst>
              <a:ext uri="{FF2B5EF4-FFF2-40B4-BE49-F238E27FC236}">
                <a16:creationId xmlns:a16="http://schemas.microsoft.com/office/drawing/2014/main" id="{39AA8093-EE8E-FAEF-4B10-7DF3F65E26B1}"/>
              </a:ext>
            </a:extLst>
          </p:cNvPr>
          <p:cNvSpPr/>
          <p:nvPr/>
        </p:nvSpPr>
        <p:spPr>
          <a:xfrm>
            <a:off x="0" y="0"/>
            <a:ext cx="12192000" cy="1166191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FE6C0BB8-A267-C0CA-AD68-C2B3FD22C0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596"/>
            <a:ext cx="10515600" cy="1111596"/>
          </a:xfrm>
        </p:spPr>
        <p:txBody>
          <a:bodyPr/>
          <a:lstStyle/>
          <a:p>
            <a:r>
              <a:rPr lang="it-IT" dirty="0">
                <a:solidFill>
                  <a:schemeClr val="bg1"/>
                </a:solidFill>
                <a:latin typeface="Aptos Mono" panose="020F0502020204030204" pitchFamily="34" charset="0"/>
                <a:cs typeface="Aptos Mono" panose="020F0502020204030204" pitchFamily="34" charset="0"/>
              </a:rPr>
              <a:t>Array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5A5E3B79-6EA6-BF30-361D-E8F5C20A5EA1}"/>
              </a:ext>
            </a:extLst>
          </p:cNvPr>
          <p:cNvSpPr txBox="1"/>
          <p:nvPr/>
        </p:nvSpPr>
        <p:spPr>
          <a:xfrm>
            <a:off x="709066" y="1450211"/>
            <a:ext cx="10989669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400" b="0" dirty="0">
                <a:solidFill>
                  <a:srgbClr val="569CD6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&lt;?</a:t>
            </a:r>
            <a:r>
              <a:rPr lang="it-IT" sz="2400" b="0" dirty="0" err="1">
                <a:solidFill>
                  <a:srgbClr val="569CD6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php</a:t>
            </a:r>
            <a:endParaRPr lang="it-IT" sz="2400" b="0" dirty="0">
              <a:solidFill>
                <a:srgbClr val="D4D4D4"/>
              </a:solidFill>
              <a:effectLst/>
              <a:highlight>
                <a:srgbClr val="1E1E1E"/>
              </a:highlight>
              <a:latin typeface="Menlo" panose="020B0609030804020204" pitchFamily="49" charset="0"/>
            </a:endParaRPr>
          </a:p>
          <a:p>
            <a:pPr lvl="1"/>
            <a:r>
              <a:rPr lang="it-IT" sz="2400" b="0" dirty="0">
                <a:solidFill>
                  <a:srgbClr val="9CDCFE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	$colori</a:t>
            </a:r>
            <a:r>
              <a:rPr lang="it-IT" sz="2400" b="0" dirty="0">
                <a:solidFill>
                  <a:srgbClr val="D4D4D4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 = [</a:t>
            </a:r>
            <a:r>
              <a:rPr lang="it-IT" sz="2400" b="0" dirty="0">
                <a:solidFill>
                  <a:srgbClr val="CE9178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"bianco"</a:t>
            </a:r>
            <a:r>
              <a:rPr lang="it-IT" sz="2400" b="0" dirty="0">
                <a:solidFill>
                  <a:srgbClr val="D4D4D4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, </a:t>
            </a:r>
            <a:r>
              <a:rPr lang="it-IT" sz="2400" b="0" dirty="0">
                <a:solidFill>
                  <a:srgbClr val="CE9178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"nero"</a:t>
            </a:r>
            <a:r>
              <a:rPr lang="it-IT" sz="2400" b="0" dirty="0">
                <a:solidFill>
                  <a:srgbClr val="D4D4D4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, </a:t>
            </a:r>
            <a:r>
              <a:rPr lang="it-IT" sz="2400" b="0" dirty="0">
                <a:solidFill>
                  <a:srgbClr val="CE9178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"rosso"</a:t>
            </a:r>
            <a:r>
              <a:rPr lang="it-IT" sz="2400" b="0" dirty="0">
                <a:solidFill>
                  <a:srgbClr val="D4D4D4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];</a:t>
            </a:r>
          </a:p>
          <a:p>
            <a:pPr lvl="1"/>
            <a:br>
              <a:rPr lang="it-IT" sz="2400" b="0" dirty="0">
                <a:solidFill>
                  <a:srgbClr val="D4D4D4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</a:br>
            <a:r>
              <a:rPr lang="it-IT" sz="2400" b="0" dirty="0">
                <a:solidFill>
                  <a:srgbClr val="D4D4D4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	</a:t>
            </a:r>
            <a:r>
              <a:rPr lang="it-IT" sz="2400" b="0" dirty="0">
                <a:solidFill>
                  <a:srgbClr val="6A9955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// Contare gli elementi </a:t>
            </a:r>
            <a:endParaRPr lang="it-IT" sz="2400" b="0" dirty="0">
              <a:solidFill>
                <a:srgbClr val="D4D4D4"/>
              </a:solidFill>
              <a:effectLst/>
              <a:highlight>
                <a:srgbClr val="1E1E1E"/>
              </a:highlight>
              <a:latin typeface="Menlo" panose="020B0609030804020204" pitchFamily="49" charset="0"/>
            </a:endParaRPr>
          </a:p>
          <a:p>
            <a:pPr lvl="1"/>
            <a:r>
              <a:rPr lang="it-IT" sz="2400" b="0" dirty="0">
                <a:solidFill>
                  <a:srgbClr val="DCDCAA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	</a:t>
            </a:r>
            <a:r>
              <a:rPr lang="it-IT" sz="2400" b="0" dirty="0" err="1">
                <a:solidFill>
                  <a:srgbClr val="DCDCAA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echo</a:t>
            </a:r>
            <a:r>
              <a:rPr lang="it-IT" sz="2400" b="0" dirty="0">
                <a:solidFill>
                  <a:srgbClr val="D4D4D4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 </a:t>
            </a:r>
            <a:r>
              <a:rPr lang="it-IT" sz="2400" b="0" dirty="0" err="1">
                <a:solidFill>
                  <a:srgbClr val="DCDCAA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count</a:t>
            </a:r>
            <a:r>
              <a:rPr lang="it-IT" sz="2400" b="0" dirty="0">
                <a:solidFill>
                  <a:srgbClr val="D4D4D4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(</a:t>
            </a:r>
            <a:r>
              <a:rPr lang="it-IT" sz="2400" b="0" dirty="0">
                <a:solidFill>
                  <a:srgbClr val="9CDCFE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$colori</a:t>
            </a:r>
            <a:r>
              <a:rPr lang="it-IT" sz="2400" b="0" dirty="0">
                <a:solidFill>
                  <a:srgbClr val="D4D4D4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); </a:t>
            </a:r>
            <a:r>
              <a:rPr lang="it-IT" sz="2400" b="0" dirty="0">
                <a:solidFill>
                  <a:srgbClr val="6A9955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// Output: 3</a:t>
            </a:r>
            <a:endParaRPr lang="it-IT" sz="2400" b="0" dirty="0">
              <a:solidFill>
                <a:srgbClr val="D4D4D4"/>
              </a:solidFill>
              <a:effectLst/>
              <a:highlight>
                <a:srgbClr val="1E1E1E"/>
              </a:highlight>
              <a:latin typeface="Menlo" panose="020B0609030804020204" pitchFamily="49" charset="0"/>
            </a:endParaRPr>
          </a:p>
          <a:p>
            <a:pPr lvl="2"/>
            <a:br>
              <a:rPr lang="it-IT" sz="2400" b="0" dirty="0">
                <a:solidFill>
                  <a:srgbClr val="D4D4D4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</a:br>
            <a:r>
              <a:rPr lang="it-IT" sz="2400" b="0" dirty="0">
                <a:solidFill>
                  <a:srgbClr val="6A9955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// Aggiungere un elemento</a:t>
            </a:r>
            <a:endParaRPr lang="it-IT" sz="2400" b="0" dirty="0">
              <a:solidFill>
                <a:srgbClr val="D4D4D4"/>
              </a:solidFill>
              <a:effectLst/>
              <a:highlight>
                <a:srgbClr val="1E1E1E"/>
              </a:highlight>
              <a:latin typeface="Menlo" panose="020B0609030804020204" pitchFamily="49" charset="0"/>
            </a:endParaRPr>
          </a:p>
          <a:p>
            <a:pPr lvl="2"/>
            <a:r>
              <a:rPr lang="it-IT" sz="2400" b="0" dirty="0">
                <a:solidFill>
                  <a:srgbClr val="9CDCFE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$colori</a:t>
            </a:r>
            <a:r>
              <a:rPr lang="it-IT" sz="2400" b="0" dirty="0">
                <a:solidFill>
                  <a:srgbClr val="D4D4D4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[] = </a:t>
            </a:r>
            <a:r>
              <a:rPr lang="it-IT" sz="2400" b="0" dirty="0">
                <a:solidFill>
                  <a:srgbClr val="CE9178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"viola"</a:t>
            </a:r>
            <a:r>
              <a:rPr lang="it-IT" sz="2400" b="0" dirty="0">
                <a:solidFill>
                  <a:srgbClr val="D4D4D4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;</a:t>
            </a:r>
          </a:p>
          <a:p>
            <a:pPr lvl="2"/>
            <a:r>
              <a:rPr lang="it-IT" sz="2400" b="0" dirty="0" err="1">
                <a:solidFill>
                  <a:srgbClr val="DCDCAA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var_dump</a:t>
            </a:r>
            <a:r>
              <a:rPr lang="it-IT" sz="2400" b="0" dirty="0">
                <a:solidFill>
                  <a:srgbClr val="D4D4D4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(</a:t>
            </a:r>
            <a:r>
              <a:rPr lang="it-IT" sz="2400" b="0" dirty="0">
                <a:solidFill>
                  <a:srgbClr val="9CDCFE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$colori</a:t>
            </a:r>
            <a:r>
              <a:rPr lang="it-IT" sz="2400" b="0" dirty="0">
                <a:solidFill>
                  <a:srgbClr val="D4D4D4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); 	</a:t>
            </a:r>
            <a:r>
              <a:rPr lang="it-IT" sz="2400" b="0" dirty="0">
                <a:solidFill>
                  <a:srgbClr val="6A9955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// Output: array(4) { </a:t>
            </a:r>
            <a:endParaRPr lang="it-IT" sz="2400" b="0" dirty="0">
              <a:solidFill>
                <a:srgbClr val="D4D4D4"/>
              </a:solidFill>
              <a:effectLst/>
              <a:highlight>
                <a:srgbClr val="1E1E1E"/>
              </a:highlight>
              <a:latin typeface="Menlo" panose="020B0609030804020204" pitchFamily="49" charset="0"/>
            </a:endParaRPr>
          </a:p>
          <a:p>
            <a:pPr lvl="8"/>
            <a:r>
              <a:rPr lang="it-IT" sz="2400" dirty="0">
                <a:solidFill>
                  <a:srgbClr val="6A9955"/>
                </a:solidFill>
                <a:highlight>
                  <a:srgbClr val="1E1E1E"/>
                </a:highlight>
                <a:latin typeface="Menlo" panose="020B0609030804020204" pitchFamily="49" charset="0"/>
              </a:rPr>
              <a:t>	</a:t>
            </a:r>
            <a:r>
              <a:rPr lang="it-IT" sz="2400" b="0" dirty="0">
                <a:solidFill>
                  <a:srgbClr val="6A9955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// [0]=&gt; </a:t>
            </a:r>
            <a:r>
              <a:rPr lang="it-IT" sz="2400" b="0" dirty="0" err="1">
                <a:solidFill>
                  <a:srgbClr val="6A9955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string</a:t>
            </a:r>
            <a:r>
              <a:rPr lang="it-IT" sz="2400" b="0" dirty="0">
                <a:solidFill>
                  <a:srgbClr val="6A9955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(6) "bianco" </a:t>
            </a:r>
            <a:endParaRPr lang="it-IT" sz="2400" b="0" dirty="0">
              <a:solidFill>
                <a:srgbClr val="D4D4D4"/>
              </a:solidFill>
              <a:effectLst/>
              <a:highlight>
                <a:srgbClr val="1E1E1E"/>
              </a:highlight>
              <a:latin typeface="Menlo" panose="020B0609030804020204" pitchFamily="49" charset="0"/>
            </a:endParaRPr>
          </a:p>
          <a:p>
            <a:pPr lvl="8"/>
            <a:r>
              <a:rPr lang="it-IT" sz="2400" b="0" dirty="0">
                <a:solidFill>
                  <a:srgbClr val="6A9955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	// [1]=&gt; </a:t>
            </a:r>
            <a:r>
              <a:rPr lang="it-IT" sz="2400" b="0" dirty="0" err="1">
                <a:solidFill>
                  <a:srgbClr val="6A9955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string</a:t>
            </a:r>
            <a:r>
              <a:rPr lang="it-IT" sz="2400" b="0" dirty="0">
                <a:solidFill>
                  <a:srgbClr val="6A9955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(4) "nero" </a:t>
            </a:r>
            <a:endParaRPr lang="it-IT" sz="2400" b="0" dirty="0">
              <a:solidFill>
                <a:srgbClr val="D4D4D4"/>
              </a:solidFill>
              <a:effectLst/>
              <a:highlight>
                <a:srgbClr val="1E1E1E"/>
              </a:highlight>
              <a:latin typeface="Menlo" panose="020B0609030804020204" pitchFamily="49" charset="0"/>
            </a:endParaRPr>
          </a:p>
          <a:p>
            <a:pPr lvl="8"/>
            <a:r>
              <a:rPr lang="it-IT" sz="2400" b="0" dirty="0">
                <a:solidFill>
                  <a:srgbClr val="6A9955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	// [2]=&gt; </a:t>
            </a:r>
            <a:r>
              <a:rPr lang="it-IT" sz="2400" b="0" dirty="0" err="1">
                <a:solidFill>
                  <a:srgbClr val="6A9955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string</a:t>
            </a:r>
            <a:r>
              <a:rPr lang="it-IT" sz="2400" b="0" dirty="0">
                <a:solidFill>
                  <a:srgbClr val="6A9955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(5) "rosso" </a:t>
            </a:r>
            <a:endParaRPr lang="it-IT" sz="2400" b="0" dirty="0">
              <a:solidFill>
                <a:srgbClr val="D4D4D4"/>
              </a:solidFill>
              <a:effectLst/>
              <a:highlight>
                <a:srgbClr val="1E1E1E"/>
              </a:highlight>
              <a:latin typeface="Menlo" panose="020B0609030804020204" pitchFamily="49" charset="0"/>
            </a:endParaRPr>
          </a:p>
          <a:p>
            <a:pPr lvl="8"/>
            <a:r>
              <a:rPr lang="it-IT" sz="2400" b="0" dirty="0">
                <a:solidFill>
                  <a:srgbClr val="6A9955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	// [3]=&gt; </a:t>
            </a:r>
            <a:r>
              <a:rPr lang="it-IT" sz="2400" b="0" dirty="0" err="1">
                <a:solidFill>
                  <a:srgbClr val="6A9955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string</a:t>
            </a:r>
            <a:r>
              <a:rPr lang="it-IT" sz="2400" b="0" dirty="0">
                <a:solidFill>
                  <a:srgbClr val="6A9955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(5) "viola" </a:t>
            </a:r>
            <a:endParaRPr lang="it-IT" sz="2400" b="0" dirty="0">
              <a:solidFill>
                <a:srgbClr val="D4D4D4"/>
              </a:solidFill>
              <a:effectLst/>
              <a:highlight>
                <a:srgbClr val="1E1E1E"/>
              </a:highlight>
              <a:latin typeface="Menlo" panose="020B0609030804020204" pitchFamily="49" charset="0"/>
            </a:endParaRPr>
          </a:p>
          <a:p>
            <a:pPr lvl="8"/>
            <a:r>
              <a:rPr lang="it-IT" sz="2400" b="0" dirty="0">
                <a:solidFill>
                  <a:srgbClr val="6A9955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	// }</a:t>
            </a:r>
            <a:endParaRPr lang="it-IT" sz="2400" b="0" dirty="0">
              <a:solidFill>
                <a:srgbClr val="D4D4D4"/>
              </a:solidFill>
              <a:effectLst/>
              <a:highlight>
                <a:srgbClr val="1E1E1E"/>
              </a:highlight>
              <a:latin typeface="Menlo" panose="020B060903080402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14160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1E1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9F57F2B-426A-B396-D779-0DDB801B6D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>
            <a:extLst>
              <a:ext uri="{FF2B5EF4-FFF2-40B4-BE49-F238E27FC236}">
                <a16:creationId xmlns:a16="http://schemas.microsoft.com/office/drawing/2014/main" id="{FE8EEB5D-BEFB-D963-FC6B-66455C8DFC15}"/>
              </a:ext>
            </a:extLst>
          </p:cNvPr>
          <p:cNvSpPr/>
          <p:nvPr/>
        </p:nvSpPr>
        <p:spPr>
          <a:xfrm>
            <a:off x="0" y="0"/>
            <a:ext cx="12192000" cy="1166191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E3F4CFAF-A58B-FE92-AC19-07AB08CFCB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596"/>
            <a:ext cx="10515600" cy="1111596"/>
          </a:xfrm>
        </p:spPr>
        <p:txBody>
          <a:bodyPr/>
          <a:lstStyle/>
          <a:p>
            <a:r>
              <a:rPr lang="it-IT" dirty="0">
                <a:solidFill>
                  <a:schemeClr val="bg1"/>
                </a:solidFill>
                <a:latin typeface="Aptos Mono" panose="020F0502020204030204" pitchFamily="34" charset="0"/>
                <a:cs typeface="Aptos Mono" panose="020F0502020204030204" pitchFamily="34" charset="0"/>
              </a:rPr>
              <a:t>Array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ECB6DCE6-18FD-78F6-808F-118BFE5DCCD8}"/>
              </a:ext>
            </a:extLst>
          </p:cNvPr>
          <p:cNvSpPr txBox="1"/>
          <p:nvPr/>
        </p:nvSpPr>
        <p:spPr>
          <a:xfrm>
            <a:off x="1396796" y="2647507"/>
            <a:ext cx="93984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800" dirty="0">
                <a:solidFill>
                  <a:schemeClr val="bg1"/>
                </a:solidFill>
              </a:rPr>
              <a:t>Aggiungere una sezione competenze nella pagina personale</a:t>
            </a:r>
          </a:p>
        </p:txBody>
      </p:sp>
    </p:spTree>
    <p:extLst>
      <p:ext uri="{BB962C8B-B14F-4D97-AF65-F5344CB8AC3E}">
        <p14:creationId xmlns:p14="http://schemas.microsoft.com/office/powerpoint/2010/main" val="7639201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B62D07-56F7-BC67-0F0E-7729B9595A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>
            <a:extLst>
              <a:ext uri="{FF2B5EF4-FFF2-40B4-BE49-F238E27FC236}">
                <a16:creationId xmlns:a16="http://schemas.microsoft.com/office/drawing/2014/main" id="{1FF2AD71-FEF9-F3A7-1169-CE4A9FF2D462}"/>
              </a:ext>
            </a:extLst>
          </p:cNvPr>
          <p:cNvSpPr/>
          <p:nvPr/>
        </p:nvSpPr>
        <p:spPr>
          <a:xfrm>
            <a:off x="0" y="0"/>
            <a:ext cx="12192000" cy="1166191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93ED10FC-6E42-5AE7-CFEF-097A81F607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596"/>
            <a:ext cx="10515600" cy="1111596"/>
          </a:xfrm>
        </p:spPr>
        <p:txBody>
          <a:bodyPr/>
          <a:lstStyle/>
          <a:p>
            <a:r>
              <a:rPr lang="it-IT" dirty="0">
                <a:solidFill>
                  <a:schemeClr val="bg1"/>
                </a:solidFill>
                <a:latin typeface="Aptos Mono" panose="020F0502020204030204" pitchFamily="34" charset="0"/>
                <a:cs typeface="Aptos Mono" panose="020F0502020204030204" pitchFamily="34" charset="0"/>
              </a:rPr>
              <a:t>Array</a:t>
            </a: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2A239938-BA78-FD35-94C2-21F7C46207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7297" y="2177704"/>
            <a:ext cx="9957405" cy="375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32002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22ABBB-48CE-33D4-AA28-3144BCA869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>
            <a:extLst>
              <a:ext uri="{FF2B5EF4-FFF2-40B4-BE49-F238E27FC236}">
                <a16:creationId xmlns:a16="http://schemas.microsoft.com/office/drawing/2014/main" id="{A4A22148-E837-C773-105F-391D6CD01F5B}"/>
              </a:ext>
            </a:extLst>
          </p:cNvPr>
          <p:cNvSpPr/>
          <p:nvPr/>
        </p:nvSpPr>
        <p:spPr>
          <a:xfrm>
            <a:off x="0" y="0"/>
            <a:ext cx="12192000" cy="1166191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1B6DF63F-6E08-AD0B-7DF6-2934C588C4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596"/>
            <a:ext cx="10515600" cy="1111596"/>
          </a:xfrm>
        </p:spPr>
        <p:txBody>
          <a:bodyPr/>
          <a:lstStyle/>
          <a:p>
            <a:r>
              <a:rPr lang="it-IT" dirty="0">
                <a:solidFill>
                  <a:schemeClr val="bg1"/>
                </a:solidFill>
                <a:latin typeface="Aptos Mono" panose="020F0502020204030204" pitchFamily="34" charset="0"/>
                <a:cs typeface="Aptos Mono" panose="020F0502020204030204" pitchFamily="34" charset="0"/>
              </a:rPr>
              <a:t>Array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9A0E3CAD-3D06-EFD8-53F3-4AD165A541B2}"/>
              </a:ext>
            </a:extLst>
          </p:cNvPr>
          <p:cNvSpPr txBox="1"/>
          <p:nvPr/>
        </p:nvSpPr>
        <p:spPr>
          <a:xfrm>
            <a:off x="5299645" y="2227346"/>
            <a:ext cx="20660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/>
              <a:t>Il risultato (ovvio):</a:t>
            </a:r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809C7325-8F61-DF79-C04A-2F1430590BB4}"/>
              </a:ext>
            </a:extLst>
          </p:cNvPr>
          <p:cNvSpPr/>
          <p:nvPr/>
        </p:nvSpPr>
        <p:spPr>
          <a:xfrm>
            <a:off x="2917277" y="2803756"/>
            <a:ext cx="6830750" cy="3799812"/>
          </a:xfrm>
          <a:prstGeom prst="rect">
            <a:avLst/>
          </a:prstGeom>
          <a:solidFill>
            <a:schemeClr val="bg1"/>
          </a:solidFill>
          <a:ln w="317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4130759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A380A9-8472-C567-53ED-63E4066C28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>
            <a:extLst>
              <a:ext uri="{FF2B5EF4-FFF2-40B4-BE49-F238E27FC236}">
                <a16:creationId xmlns:a16="http://schemas.microsoft.com/office/drawing/2014/main" id="{7DB64758-362A-E9E9-B177-CBB7C47C6CDF}"/>
              </a:ext>
            </a:extLst>
          </p:cNvPr>
          <p:cNvSpPr/>
          <p:nvPr/>
        </p:nvSpPr>
        <p:spPr>
          <a:xfrm>
            <a:off x="0" y="0"/>
            <a:ext cx="12192000" cy="1166191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699AFC1B-5882-9E0A-B426-97F033EB77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596"/>
            <a:ext cx="10515600" cy="1111596"/>
          </a:xfrm>
        </p:spPr>
        <p:txBody>
          <a:bodyPr/>
          <a:lstStyle/>
          <a:p>
            <a:r>
              <a:rPr lang="it-IT" dirty="0">
                <a:solidFill>
                  <a:schemeClr val="bg1"/>
                </a:solidFill>
                <a:latin typeface="Aptos Mono" panose="020F0502020204030204" pitchFamily="34" charset="0"/>
                <a:cs typeface="Aptos Mono" panose="020F0502020204030204" pitchFamily="34" charset="0"/>
              </a:rPr>
              <a:t>Array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008C0185-C156-0792-D1D9-DAE14B6A1445}"/>
              </a:ext>
            </a:extLst>
          </p:cNvPr>
          <p:cNvSpPr txBox="1"/>
          <p:nvPr/>
        </p:nvSpPr>
        <p:spPr>
          <a:xfrm>
            <a:off x="4226674" y="1739900"/>
            <a:ext cx="373865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dirty="0"/>
              <a:t>Test con </a:t>
            </a:r>
            <a:r>
              <a:rPr lang="it-IT" sz="3200" dirty="0" err="1"/>
              <a:t>var_dump</a:t>
            </a:r>
            <a:r>
              <a:rPr lang="it-IT" sz="3200" dirty="0"/>
              <a:t>()</a:t>
            </a:r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2B9C2E72-43ED-9EDE-E543-B6B089C3A4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5100" y="2552125"/>
            <a:ext cx="6983896" cy="1727200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AAC26391-BF1A-A4B3-F545-9A53BD9457B1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357" r="1"/>
          <a:stretch>
            <a:fillRect/>
          </a:stretch>
        </p:blipFill>
        <p:spPr>
          <a:xfrm>
            <a:off x="155448" y="5795602"/>
            <a:ext cx="12036552" cy="541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71101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734F74-EF7A-3BCA-2895-CEEF22C384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>
            <a:extLst>
              <a:ext uri="{FF2B5EF4-FFF2-40B4-BE49-F238E27FC236}">
                <a16:creationId xmlns:a16="http://schemas.microsoft.com/office/drawing/2014/main" id="{19C0D0D1-150B-3C38-5F00-7B4FCADE250E}"/>
              </a:ext>
            </a:extLst>
          </p:cNvPr>
          <p:cNvSpPr/>
          <p:nvPr/>
        </p:nvSpPr>
        <p:spPr>
          <a:xfrm>
            <a:off x="0" y="0"/>
            <a:ext cx="12192000" cy="1166191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F7524398-A1C5-624A-63A4-0B63559501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596"/>
            <a:ext cx="10515600" cy="1111596"/>
          </a:xfrm>
        </p:spPr>
        <p:txBody>
          <a:bodyPr/>
          <a:lstStyle/>
          <a:p>
            <a:r>
              <a:rPr lang="it-IT" dirty="0">
                <a:solidFill>
                  <a:schemeClr val="bg1"/>
                </a:solidFill>
                <a:latin typeface="Aptos Mono" panose="020F0502020204030204" pitchFamily="34" charset="0"/>
                <a:cs typeface="Aptos Mono" panose="020F0502020204030204" pitchFamily="34" charset="0"/>
              </a:rPr>
              <a:t>Array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D9894587-1FD1-E725-B29F-1C39D4021B4E}"/>
              </a:ext>
            </a:extLst>
          </p:cNvPr>
          <p:cNvSpPr txBox="1"/>
          <p:nvPr/>
        </p:nvSpPr>
        <p:spPr>
          <a:xfrm>
            <a:off x="4640889" y="1990406"/>
            <a:ext cx="25552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/>
              <a:t>Accediamo a un valore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1C5845F4-27EC-2EB6-6659-9D96CE1C87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5090" y="2742473"/>
            <a:ext cx="6461819" cy="2112518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DA8BD36E-023C-B9B4-3066-ECD72D132B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1049" y="5422392"/>
            <a:ext cx="3009900" cy="9144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7F82E913-5EFE-EBA8-032D-F652D4B1B81F}"/>
              </a:ext>
            </a:extLst>
          </p:cNvPr>
          <p:cNvSpPr txBox="1"/>
          <p:nvPr/>
        </p:nvSpPr>
        <p:spPr>
          <a:xfrm>
            <a:off x="8915400" y="5757509"/>
            <a:ext cx="3009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PS. Le chiavi si contano a partire da zero</a:t>
            </a:r>
          </a:p>
        </p:txBody>
      </p:sp>
    </p:spTree>
    <p:extLst>
      <p:ext uri="{BB962C8B-B14F-4D97-AF65-F5344CB8AC3E}">
        <p14:creationId xmlns:p14="http://schemas.microsoft.com/office/powerpoint/2010/main" val="4382342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C503ED-A752-76FE-A915-626578E24B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>
            <a:extLst>
              <a:ext uri="{FF2B5EF4-FFF2-40B4-BE49-F238E27FC236}">
                <a16:creationId xmlns:a16="http://schemas.microsoft.com/office/drawing/2014/main" id="{2684B5C7-71EA-5888-1482-F390D3C4716E}"/>
              </a:ext>
            </a:extLst>
          </p:cNvPr>
          <p:cNvSpPr/>
          <p:nvPr/>
        </p:nvSpPr>
        <p:spPr>
          <a:xfrm>
            <a:off x="0" y="0"/>
            <a:ext cx="12192000" cy="1166191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971D5950-1E73-DDEF-6E01-C0C80E3BC8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596"/>
            <a:ext cx="10515600" cy="1111596"/>
          </a:xfrm>
        </p:spPr>
        <p:txBody>
          <a:bodyPr/>
          <a:lstStyle/>
          <a:p>
            <a:r>
              <a:rPr lang="it-IT" dirty="0">
                <a:solidFill>
                  <a:schemeClr val="bg1"/>
                </a:solidFill>
                <a:latin typeface="Aptos Mono" panose="020F0502020204030204" pitchFamily="34" charset="0"/>
                <a:cs typeface="Aptos Mono" panose="020F0502020204030204" pitchFamily="34" charset="0"/>
              </a:rPr>
              <a:t>Array</a:t>
            </a:r>
          </a:p>
        </p:txBody>
      </p:sp>
      <p:pic>
        <p:nvPicPr>
          <p:cNvPr id="3" name="Immagine 2" descr="Emoji arrabbiato png | PNGEgg">
            <a:extLst>
              <a:ext uri="{FF2B5EF4-FFF2-40B4-BE49-F238E27FC236}">
                <a16:creationId xmlns:a16="http://schemas.microsoft.com/office/drawing/2014/main" id="{514C5A84-AD6C-2584-D117-BA1124E5AC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80400" y="5365750"/>
            <a:ext cx="939800" cy="939800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6C132C26-B781-C439-7A8D-760B41642F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4737" y="2044700"/>
            <a:ext cx="7502525" cy="2590800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EBADF847-BBE3-67EF-4F27-D4D9BEFA57D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25700" y="5267325"/>
            <a:ext cx="5101848" cy="131445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E988A27C-35C4-AC3A-B145-86C33B55B539}"/>
              </a:ext>
            </a:extLst>
          </p:cNvPr>
          <p:cNvSpPr txBox="1"/>
          <p:nvPr/>
        </p:nvSpPr>
        <p:spPr>
          <a:xfrm>
            <a:off x="4616687" y="1428684"/>
            <a:ext cx="29108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/>
              <a:t>Aggiungiamo un elemento</a:t>
            </a:r>
          </a:p>
        </p:txBody>
      </p:sp>
    </p:spTree>
    <p:extLst>
      <p:ext uri="{BB962C8B-B14F-4D97-AF65-F5344CB8AC3E}">
        <p14:creationId xmlns:p14="http://schemas.microsoft.com/office/powerpoint/2010/main" val="31304268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EC25DF-EBAE-1750-EA62-EB0984F349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>
            <a:extLst>
              <a:ext uri="{FF2B5EF4-FFF2-40B4-BE49-F238E27FC236}">
                <a16:creationId xmlns:a16="http://schemas.microsoft.com/office/drawing/2014/main" id="{0513CD7F-FC84-17EA-7EBD-5F182D086B92}"/>
              </a:ext>
            </a:extLst>
          </p:cNvPr>
          <p:cNvSpPr/>
          <p:nvPr/>
        </p:nvSpPr>
        <p:spPr>
          <a:xfrm>
            <a:off x="0" y="0"/>
            <a:ext cx="12192000" cy="1166191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1193526C-24D4-0210-717B-8275508727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596"/>
            <a:ext cx="10515600" cy="1111596"/>
          </a:xfrm>
        </p:spPr>
        <p:txBody>
          <a:bodyPr/>
          <a:lstStyle/>
          <a:p>
            <a:r>
              <a:rPr lang="it-IT" dirty="0">
                <a:solidFill>
                  <a:schemeClr val="bg1"/>
                </a:solidFill>
                <a:latin typeface="Aptos Mono" panose="020F0502020204030204" pitchFamily="34" charset="0"/>
                <a:cs typeface="Aptos Mono" panose="020F0502020204030204" pitchFamily="34" charset="0"/>
              </a:rPr>
              <a:t>Array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47D6ED43-5974-76A5-C06F-C30A33C707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2374" y="2235882"/>
            <a:ext cx="7207251" cy="3025266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131B7F04-502A-9062-0976-0C6FC3D333E8}"/>
              </a:ext>
            </a:extLst>
          </p:cNvPr>
          <p:cNvSpPr txBox="1"/>
          <p:nvPr/>
        </p:nvSpPr>
        <p:spPr>
          <a:xfrm>
            <a:off x="4616687" y="1428684"/>
            <a:ext cx="25026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/>
              <a:t>Contiamo gli elementi</a:t>
            </a: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B58BFD2C-26FA-2EED-831A-D68528ECC3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92374" y="5699014"/>
            <a:ext cx="4279900" cy="914400"/>
          </a:xfrm>
          <a:prstGeom prst="rect">
            <a:avLst/>
          </a:prstGeom>
        </p:spPr>
      </p:pic>
      <p:pic>
        <p:nvPicPr>
          <p:cNvPr id="9" name="Immagine 8" descr="Occhio all'emoji che sorride, ora non significa più che sei felice | GQ  Italia">
            <a:extLst>
              <a:ext uri="{FF2B5EF4-FFF2-40B4-BE49-F238E27FC236}">
                <a16:creationId xmlns:a16="http://schemas.microsoft.com/office/drawing/2014/main" id="{528429ED-E0A3-9756-A4EF-9B7D27E3B60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40548" y="5546614"/>
            <a:ext cx="1905000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21282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ADD574-C755-1169-3F6D-4665983A09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>
            <a:extLst>
              <a:ext uri="{FF2B5EF4-FFF2-40B4-BE49-F238E27FC236}">
                <a16:creationId xmlns:a16="http://schemas.microsoft.com/office/drawing/2014/main" id="{137D3613-F41A-4F6A-6068-3DCC6C1C1FFD}"/>
              </a:ext>
            </a:extLst>
          </p:cNvPr>
          <p:cNvSpPr/>
          <p:nvPr/>
        </p:nvSpPr>
        <p:spPr>
          <a:xfrm>
            <a:off x="0" y="0"/>
            <a:ext cx="12192000" cy="1166191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E2F8C628-4353-CCED-71F2-49C0DC431D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596"/>
            <a:ext cx="10515600" cy="1111596"/>
          </a:xfrm>
        </p:spPr>
        <p:txBody>
          <a:bodyPr/>
          <a:lstStyle/>
          <a:p>
            <a:r>
              <a:rPr lang="it-IT" dirty="0">
                <a:solidFill>
                  <a:schemeClr val="bg1"/>
                </a:solidFill>
                <a:latin typeface="Aptos Mono" panose="020F0502020204030204" pitchFamily="34" charset="0"/>
                <a:cs typeface="Aptos Mono" panose="020F0502020204030204" pitchFamily="34" charset="0"/>
              </a:rPr>
              <a:t>Array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DEDD7FE0-4B68-478D-0E4C-7B9053D7D8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7956" y="2442744"/>
            <a:ext cx="6596087" cy="1708150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8CB5F2CA-98D4-5148-20B5-4A3D1ACC5CE5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b="31813"/>
          <a:stretch>
            <a:fillRect/>
          </a:stretch>
        </p:blipFill>
        <p:spPr>
          <a:xfrm>
            <a:off x="2797956" y="4534102"/>
            <a:ext cx="6677033" cy="1695796"/>
          </a:xfrm>
          <a:prstGeom prst="rect">
            <a:avLst/>
          </a:prstGeom>
        </p:spPr>
      </p:pic>
      <p:sp>
        <p:nvSpPr>
          <p:cNvPr id="9" name="Ovale 8">
            <a:extLst>
              <a:ext uri="{FF2B5EF4-FFF2-40B4-BE49-F238E27FC236}">
                <a16:creationId xmlns:a16="http://schemas.microsoft.com/office/drawing/2014/main" id="{045C7C18-A899-953B-69B6-E4B0B0A1DEE6}"/>
              </a:ext>
            </a:extLst>
          </p:cNvPr>
          <p:cNvSpPr/>
          <p:nvPr/>
        </p:nvSpPr>
        <p:spPr>
          <a:xfrm>
            <a:off x="4648480" y="5394157"/>
            <a:ext cx="2213810" cy="835741"/>
          </a:xfrm>
          <a:prstGeom prst="ellipse">
            <a:avLst/>
          </a:prstGeom>
          <a:noFill/>
          <a:ln w="825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8348732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5A08CC-B5F1-881C-D891-DC6D4239FB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>
            <a:extLst>
              <a:ext uri="{FF2B5EF4-FFF2-40B4-BE49-F238E27FC236}">
                <a16:creationId xmlns:a16="http://schemas.microsoft.com/office/drawing/2014/main" id="{1C6A9A4A-802E-4F71-DB2A-21B8626B0F48}"/>
              </a:ext>
            </a:extLst>
          </p:cNvPr>
          <p:cNvSpPr/>
          <p:nvPr/>
        </p:nvSpPr>
        <p:spPr>
          <a:xfrm>
            <a:off x="0" y="0"/>
            <a:ext cx="12192000" cy="1166191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D45D8AB2-86CC-6F02-7F80-D9B37DDE5F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596"/>
            <a:ext cx="10515600" cy="1111596"/>
          </a:xfrm>
        </p:spPr>
        <p:txBody>
          <a:bodyPr/>
          <a:lstStyle/>
          <a:p>
            <a:r>
              <a:rPr lang="it-IT" dirty="0">
                <a:solidFill>
                  <a:schemeClr val="bg1"/>
                </a:solidFill>
                <a:latin typeface="Aptos Mono" panose="020F0502020204030204" pitchFamily="34" charset="0"/>
                <a:cs typeface="Aptos Mono" panose="020F0502020204030204" pitchFamily="34" charset="0"/>
              </a:rPr>
              <a:t>Array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D80BC90F-A024-6EA4-DA47-BEE1924AF2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0275" y="2202738"/>
            <a:ext cx="7791450" cy="4600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40557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1E1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>
            <a:extLst>
              <a:ext uri="{FF2B5EF4-FFF2-40B4-BE49-F238E27FC236}">
                <a16:creationId xmlns:a16="http://schemas.microsoft.com/office/drawing/2014/main" id="{39AA8093-EE8E-FAEF-4B10-7DF3F65E26B1}"/>
              </a:ext>
            </a:extLst>
          </p:cNvPr>
          <p:cNvSpPr/>
          <p:nvPr/>
        </p:nvSpPr>
        <p:spPr>
          <a:xfrm>
            <a:off x="0" y="0"/>
            <a:ext cx="12192000" cy="1166191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FE6C0BB8-A267-C0CA-AD68-C2B3FD22C0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596"/>
            <a:ext cx="10515600" cy="1111596"/>
          </a:xfrm>
        </p:spPr>
        <p:txBody>
          <a:bodyPr/>
          <a:lstStyle/>
          <a:p>
            <a:r>
              <a:rPr lang="it-IT" dirty="0">
                <a:solidFill>
                  <a:schemeClr val="bg1"/>
                </a:solidFill>
                <a:latin typeface="Aptos Mono" panose="020F0502020204030204" pitchFamily="34" charset="0"/>
                <a:cs typeface="Aptos Mono" panose="020F0502020204030204" pitchFamily="34" charset="0"/>
              </a:rPr>
              <a:t>Array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5A5E3B79-6EA6-BF30-361D-E8F5C20A5EA1}"/>
              </a:ext>
            </a:extLst>
          </p:cNvPr>
          <p:cNvSpPr txBox="1"/>
          <p:nvPr/>
        </p:nvSpPr>
        <p:spPr>
          <a:xfrm>
            <a:off x="1236474" y="1696136"/>
            <a:ext cx="10229414" cy="50629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highlight>
                  <a:srgbClr val="1E1E1E"/>
                </a:highlight>
                <a:uLnTx/>
                <a:uFillTx/>
                <a:latin typeface="Menlo" panose="020B0609030804020204" pitchFamily="49" charset="0"/>
                <a:ea typeface="+mn-ea"/>
                <a:cs typeface="+mn-cs"/>
              </a:rPr>
              <a:t>array</a:t>
            </a: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D4D4D4"/>
                </a:solidFill>
                <a:effectLst/>
                <a:highlight>
                  <a:srgbClr val="1E1E1E"/>
                </a:highlight>
                <a:uLnTx/>
                <a:uFillTx/>
                <a:latin typeface="Menlo" panose="020B0609030804020204" pitchFamily="49" charset="0"/>
                <a:ea typeface="+mn-ea"/>
                <a:cs typeface="+mn-cs"/>
              </a:rPr>
              <a:t> (</a:t>
            </a:r>
            <a:r>
              <a:rPr kumimoji="0" lang="it-IT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D4D4D4"/>
                </a:solidFill>
                <a:effectLst/>
                <a:highlight>
                  <a:srgbClr val="1E1E1E"/>
                </a:highlight>
                <a:uLnTx/>
                <a:uFillTx/>
                <a:latin typeface="Menlo" panose="020B0609030804020204" pitchFamily="49" charset="0"/>
                <a:ea typeface="+mn-ea"/>
                <a:cs typeface="+mn-cs"/>
              </a:rPr>
              <a:t>ingl</a:t>
            </a: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D4D4D4"/>
                </a:solidFill>
                <a:effectLst/>
                <a:highlight>
                  <a:srgbClr val="1E1E1E"/>
                </a:highlight>
                <a:uLnTx/>
                <a:uFillTx/>
                <a:latin typeface="Menlo" panose="020B0609030804020204" pitchFamily="49" charset="0"/>
                <a:ea typeface="+mn-ea"/>
                <a:cs typeface="+mn-cs"/>
              </a:rPr>
              <a:t>., «raggruppamento ordinato»)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2400" b="0" i="0" u="none" strike="noStrike" kern="1200" cap="none" spc="0" normalizeH="0" baseline="0" noProof="0" dirty="0">
              <a:ln>
                <a:noFill/>
              </a:ln>
              <a:solidFill>
                <a:srgbClr val="D4D4D4"/>
              </a:solidFill>
              <a:effectLst/>
              <a:highlight>
                <a:srgbClr val="1E1E1E"/>
              </a:highlight>
              <a:uLnTx/>
              <a:uFillTx/>
              <a:latin typeface="Menlo" panose="020B0609030804020204" pitchFamily="49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2400" b="0" i="0" u="none" strike="noStrike" kern="1200" cap="none" spc="0" normalizeH="0" baseline="0" noProof="0" dirty="0">
              <a:ln>
                <a:noFill/>
              </a:ln>
              <a:solidFill>
                <a:srgbClr val="D4D4D4"/>
              </a:solidFill>
              <a:effectLst/>
              <a:highlight>
                <a:srgbClr val="1E1E1E"/>
              </a:highlight>
              <a:uLnTx/>
              <a:uFillTx/>
              <a:latin typeface="Menlo" panose="020B0609030804020204" pitchFamily="49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highlight>
                  <a:srgbClr val="1E1E1E"/>
                </a:highlight>
                <a:uLnTx/>
                <a:uFillTx/>
                <a:latin typeface="Menlo" panose="020B0609030804020204" pitchFamily="49" charset="0"/>
                <a:ea typeface="+mn-ea"/>
                <a:cs typeface="+mn-cs"/>
              </a:rPr>
              <a:t>«</a:t>
            </a: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D4D4D4"/>
                </a:solidFill>
                <a:effectLst/>
                <a:highlight>
                  <a:srgbClr val="1E1E1E"/>
                </a:highlight>
                <a:uLnTx/>
                <a:uFillTx/>
                <a:latin typeface="Menlo" panose="020B0609030804020204" pitchFamily="49" charset="0"/>
                <a:ea typeface="+mn-ea"/>
                <a:cs typeface="+mn-cs"/>
              </a:rPr>
              <a:t>termine che […]indica una struttura di dati formata da più componenti ordinate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2400" b="0" i="0" u="none" strike="noStrike" kern="1200" cap="none" spc="0" normalizeH="0" baseline="0" noProof="0" dirty="0">
              <a:ln>
                <a:noFill/>
              </a:ln>
              <a:solidFill>
                <a:srgbClr val="D4D4D4"/>
              </a:solidFill>
              <a:effectLst/>
              <a:highlight>
                <a:srgbClr val="1E1E1E"/>
              </a:highlight>
              <a:uLnTx/>
              <a:uFillTx/>
              <a:latin typeface="Menlo" panose="020B0609030804020204" pitchFamily="49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highlight>
                  <a:srgbClr val="1E1E1E"/>
                </a:highlight>
                <a:uLnTx/>
                <a:uFillTx/>
                <a:latin typeface="Menlo" panose="020B0609030804020204" pitchFamily="49" charset="0"/>
                <a:ea typeface="+mn-ea"/>
                <a:cs typeface="+mn-cs"/>
              </a:rPr>
              <a:t>«</a:t>
            </a: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D4D4D4"/>
                </a:solidFill>
                <a:effectLst/>
                <a:highlight>
                  <a:srgbClr val="1E1E1E"/>
                </a:highlight>
                <a:uLnTx/>
                <a:uFillTx/>
                <a:latin typeface="Menlo" panose="020B0609030804020204" pitchFamily="49" charset="0"/>
                <a:ea typeface="+mn-ea"/>
                <a:cs typeface="+mn-cs"/>
              </a:rPr>
              <a:t>identificate ognuna da uno o più indici che ne determinano univocamente la posizione nell’insieme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2400" b="0" i="0" u="none" strike="noStrike" kern="1200" cap="none" spc="0" normalizeH="0" baseline="0" noProof="0" dirty="0">
              <a:ln>
                <a:noFill/>
              </a:ln>
              <a:solidFill>
                <a:srgbClr val="D4D4D4"/>
              </a:solidFill>
              <a:effectLst/>
              <a:highlight>
                <a:srgbClr val="1E1E1E"/>
              </a:highlight>
              <a:uLnTx/>
              <a:uFillTx/>
              <a:latin typeface="Menlo" panose="020B0609030804020204" pitchFamily="49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2400" b="0" i="0" u="none" strike="noStrike" kern="1200" cap="none" spc="0" normalizeH="0" baseline="0" noProof="0" dirty="0">
              <a:ln>
                <a:noFill/>
              </a:ln>
              <a:solidFill>
                <a:srgbClr val="D4D4D4"/>
              </a:solidFill>
              <a:effectLst/>
              <a:highlight>
                <a:srgbClr val="1E1E1E"/>
              </a:highlight>
              <a:uLnTx/>
              <a:uFillTx/>
              <a:latin typeface="Menlo" panose="020B0609030804020204" pitchFamily="49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2400" b="0" i="0" u="none" strike="noStrike" kern="1200" cap="none" spc="0" normalizeH="0" baseline="0" noProof="0" dirty="0">
              <a:ln>
                <a:noFill/>
              </a:ln>
              <a:solidFill>
                <a:srgbClr val="D4D4D4"/>
              </a:solidFill>
              <a:effectLst/>
              <a:highlight>
                <a:srgbClr val="1E1E1E"/>
              </a:highlight>
              <a:uLnTx/>
              <a:uFillTx/>
              <a:latin typeface="Menlo" panose="020B0609030804020204" pitchFamily="49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2400" b="0" i="0" u="none" strike="noStrike" kern="1200" cap="none" spc="0" normalizeH="0" baseline="0" noProof="0" dirty="0">
              <a:ln>
                <a:noFill/>
              </a:ln>
              <a:solidFill>
                <a:srgbClr val="D4D4D4"/>
              </a:solidFill>
              <a:effectLst/>
              <a:highlight>
                <a:srgbClr val="1E1E1E"/>
              </a:highlight>
              <a:uLnTx/>
              <a:uFillTx/>
              <a:latin typeface="Menlo" panose="020B0609030804020204" pitchFamily="49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2400" b="0" i="0" u="none" strike="noStrike" kern="1200" cap="none" spc="0" normalizeH="0" baseline="0" noProof="0" dirty="0">
              <a:ln>
                <a:noFill/>
              </a:ln>
              <a:solidFill>
                <a:srgbClr val="D4D4D4"/>
              </a:solidFill>
              <a:effectLst/>
              <a:highlight>
                <a:srgbClr val="1E1E1E"/>
              </a:highlight>
              <a:uLnTx/>
              <a:uFillTx/>
              <a:latin typeface="Menlo" panose="020B0609030804020204" pitchFamily="49" charset="0"/>
              <a:ea typeface="+mn-ea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E8E8E8">
                    <a:lumMod val="75000"/>
                  </a:srgbClr>
                </a:solidFill>
                <a:effectLst/>
                <a:highlight>
                  <a:srgbClr val="1E1E1E"/>
                </a:highlight>
                <a:uLnTx/>
                <a:uFillTx/>
                <a:latin typeface="Menlo" panose="020B0609030804020204" pitchFamily="49" charset="0"/>
                <a:ea typeface="+mn-ea"/>
                <a:cs typeface="+mn-cs"/>
              </a:rPr>
              <a:t>Treccani,</a:t>
            </a:r>
            <a:r>
              <a:rPr kumimoji="0" lang="it-IT" sz="1100" b="0" i="1" u="none" strike="noStrike" kern="1200" cap="none" spc="0" normalizeH="0" baseline="0" noProof="0" dirty="0" err="1">
                <a:ln>
                  <a:noFill/>
                </a:ln>
                <a:solidFill>
                  <a:srgbClr val="E8E8E8">
                    <a:lumMod val="75000"/>
                  </a:srgbClr>
                </a:solidFill>
                <a:effectLst/>
                <a:highlight>
                  <a:srgbClr val="1E1E1E"/>
                </a:highlight>
                <a:uLnTx/>
                <a:uFillTx/>
                <a:latin typeface="Menlo" panose="020B0609030804020204" pitchFamily="49" charset="0"/>
                <a:ea typeface="+mn-ea"/>
                <a:cs typeface="+mn-cs"/>
              </a:rPr>
              <a:t>Enciclopedia</a:t>
            </a:r>
            <a:r>
              <a:rPr kumimoji="0" lang="it-IT" sz="1100" b="0" i="1" u="none" strike="noStrike" kern="1200" cap="none" spc="0" normalizeH="0" baseline="0" noProof="0" dirty="0">
                <a:ln>
                  <a:noFill/>
                </a:ln>
                <a:solidFill>
                  <a:srgbClr val="E8E8E8">
                    <a:lumMod val="75000"/>
                  </a:srgbClr>
                </a:solidFill>
                <a:effectLst/>
                <a:highlight>
                  <a:srgbClr val="1E1E1E"/>
                </a:highlight>
                <a:uLnTx/>
                <a:uFillTx/>
                <a:latin typeface="Menlo" panose="020B0609030804020204" pitchFamily="49" charset="0"/>
                <a:ea typeface="+mn-ea"/>
                <a:cs typeface="+mn-cs"/>
              </a:rPr>
              <a:t> della Matematica</a:t>
            </a:r>
            <a:r>
              <a:rPr kumimoji="0" lang="it-IT" sz="1100" b="0" i="0" u="none" strike="noStrike" kern="1200" cap="none" spc="0" normalizeH="0" baseline="0" noProof="0" dirty="0">
                <a:ln>
                  <a:noFill/>
                </a:ln>
                <a:solidFill>
                  <a:srgbClr val="E8E8E8">
                    <a:lumMod val="75000"/>
                  </a:srgbClr>
                </a:solidFill>
                <a:effectLst/>
                <a:highlight>
                  <a:srgbClr val="1E1E1E"/>
                </a:highlight>
                <a:uLnTx/>
                <a:uFillTx/>
                <a:latin typeface="Menlo" panose="020B0609030804020204" pitchFamily="49" charset="0"/>
                <a:ea typeface="+mn-ea"/>
                <a:cs typeface="+mn-cs"/>
              </a:rPr>
              <a:t> (2013)</a:t>
            </a:r>
          </a:p>
        </p:txBody>
      </p:sp>
    </p:spTree>
    <p:extLst>
      <p:ext uri="{BB962C8B-B14F-4D97-AF65-F5344CB8AC3E}">
        <p14:creationId xmlns:p14="http://schemas.microsoft.com/office/powerpoint/2010/main" val="25730981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7C9508-115D-51EA-41B4-8DB092C3A0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>
            <a:extLst>
              <a:ext uri="{FF2B5EF4-FFF2-40B4-BE49-F238E27FC236}">
                <a16:creationId xmlns:a16="http://schemas.microsoft.com/office/drawing/2014/main" id="{4E656D64-6F98-B8CD-AE5A-50D03E7EB2BC}"/>
              </a:ext>
            </a:extLst>
          </p:cNvPr>
          <p:cNvSpPr/>
          <p:nvPr/>
        </p:nvSpPr>
        <p:spPr>
          <a:xfrm>
            <a:off x="0" y="0"/>
            <a:ext cx="12192000" cy="1166191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E121B07F-0DA8-6803-78ED-AC90BCA591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596"/>
            <a:ext cx="10515600" cy="1111596"/>
          </a:xfrm>
        </p:spPr>
        <p:txBody>
          <a:bodyPr/>
          <a:lstStyle/>
          <a:p>
            <a:r>
              <a:rPr lang="it-IT" dirty="0">
                <a:solidFill>
                  <a:schemeClr val="bg1"/>
                </a:solidFill>
                <a:latin typeface="Aptos Mono" panose="020F0502020204030204" pitchFamily="34" charset="0"/>
                <a:cs typeface="Aptos Mono" panose="020F0502020204030204" pitchFamily="34" charset="0"/>
              </a:rPr>
              <a:t>Array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5D3600FB-1A03-58A5-7CA0-B190B9C6C6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3496" y="1606217"/>
            <a:ext cx="8385008" cy="4951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71714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D974C8-3702-D58E-8B46-52156123A5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>
            <a:extLst>
              <a:ext uri="{FF2B5EF4-FFF2-40B4-BE49-F238E27FC236}">
                <a16:creationId xmlns:a16="http://schemas.microsoft.com/office/drawing/2014/main" id="{C51D03F2-CADF-7E8C-EA82-ACA7EB69C202}"/>
              </a:ext>
            </a:extLst>
          </p:cNvPr>
          <p:cNvSpPr/>
          <p:nvPr/>
        </p:nvSpPr>
        <p:spPr>
          <a:xfrm>
            <a:off x="0" y="0"/>
            <a:ext cx="12192000" cy="1166191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DC8C1EDB-5FDA-0EA9-27CE-10105EACED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596"/>
            <a:ext cx="10515600" cy="1111596"/>
          </a:xfrm>
        </p:spPr>
        <p:txBody>
          <a:bodyPr/>
          <a:lstStyle/>
          <a:p>
            <a:r>
              <a:rPr lang="it-IT" dirty="0">
                <a:solidFill>
                  <a:schemeClr val="bg1"/>
                </a:solidFill>
                <a:latin typeface="Aptos Mono" panose="020F0502020204030204" pitchFamily="34" charset="0"/>
                <a:cs typeface="Aptos Mono" panose="020F0502020204030204" pitchFamily="34" charset="0"/>
              </a:rPr>
              <a:t>Array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3A991130-674E-8D28-EB53-B31C84ACC5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01120" y="2423694"/>
            <a:ext cx="3233153" cy="3389596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C093BC51-9936-7ECC-C7F7-BAEF9A48855E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4862" r="11584"/>
          <a:stretch>
            <a:fillRect/>
          </a:stretch>
        </p:blipFill>
        <p:spPr>
          <a:xfrm>
            <a:off x="80211" y="3100486"/>
            <a:ext cx="6782304" cy="2036011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A9D7BA87-EBEE-85D4-2EFC-D47340B2B377}"/>
              </a:ext>
            </a:extLst>
          </p:cNvPr>
          <p:cNvSpPr txBox="1"/>
          <p:nvPr/>
        </p:nvSpPr>
        <p:spPr>
          <a:xfrm>
            <a:off x="2839452" y="1610118"/>
            <a:ext cx="58020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/>
              <a:t>Generiamo una tabella riassuntiva</a:t>
            </a:r>
          </a:p>
        </p:txBody>
      </p:sp>
    </p:spTree>
    <p:extLst>
      <p:ext uri="{BB962C8B-B14F-4D97-AF65-F5344CB8AC3E}">
        <p14:creationId xmlns:p14="http://schemas.microsoft.com/office/powerpoint/2010/main" val="30279371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77A214-9B6B-554C-43F7-554ADC228B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>
            <a:extLst>
              <a:ext uri="{FF2B5EF4-FFF2-40B4-BE49-F238E27FC236}">
                <a16:creationId xmlns:a16="http://schemas.microsoft.com/office/drawing/2014/main" id="{5B6851FB-ED62-FE0D-A254-ECC7C8687000}"/>
              </a:ext>
            </a:extLst>
          </p:cNvPr>
          <p:cNvSpPr/>
          <p:nvPr/>
        </p:nvSpPr>
        <p:spPr>
          <a:xfrm>
            <a:off x="0" y="0"/>
            <a:ext cx="12192000" cy="1166191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0AB1B7EE-C4F7-9A7B-E65A-6C756E4CF4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596"/>
            <a:ext cx="10515600" cy="1111596"/>
          </a:xfrm>
        </p:spPr>
        <p:txBody>
          <a:bodyPr/>
          <a:lstStyle/>
          <a:p>
            <a:r>
              <a:rPr lang="it-IT" dirty="0">
                <a:solidFill>
                  <a:schemeClr val="bg1"/>
                </a:solidFill>
                <a:latin typeface="Aptos Mono" panose="020F0502020204030204" pitchFamily="34" charset="0"/>
                <a:cs typeface="Aptos Mono" panose="020F0502020204030204" pitchFamily="34" charset="0"/>
              </a:rPr>
              <a:t>Array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EBB17F4E-E318-9FAF-8DC3-95920BC735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6885" y="2622813"/>
            <a:ext cx="8904201" cy="2101850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983D5041-AC11-3AED-49C6-3CD05A81E813}"/>
              </a:ext>
            </a:extLst>
          </p:cNvPr>
          <p:cNvSpPr txBox="1"/>
          <p:nvPr/>
        </p:nvSpPr>
        <p:spPr>
          <a:xfrm>
            <a:off x="2839452" y="1610118"/>
            <a:ext cx="36856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/>
              <a:t>Generiamo un elenco</a:t>
            </a: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1FC834E2-5765-7FC5-0717-4A8868C6C0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13302" y="2502831"/>
            <a:ext cx="2341813" cy="2341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72487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3C9DD1-68C9-FD7C-93BE-06A292DF3F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>
            <a:extLst>
              <a:ext uri="{FF2B5EF4-FFF2-40B4-BE49-F238E27FC236}">
                <a16:creationId xmlns:a16="http://schemas.microsoft.com/office/drawing/2014/main" id="{1CC71888-113F-DBC0-8469-B14E34D56E76}"/>
              </a:ext>
            </a:extLst>
          </p:cNvPr>
          <p:cNvSpPr/>
          <p:nvPr/>
        </p:nvSpPr>
        <p:spPr>
          <a:xfrm>
            <a:off x="0" y="0"/>
            <a:ext cx="12192000" cy="1166191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23E60725-1627-36D2-5003-9026B8FB88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596"/>
            <a:ext cx="10515600" cy="1111596"/>
          </a:xfrm>
        </p:spPr>
        <p:txBody>
          <a:bodyPr/>
          <a:lstStyle/>
          <a:p>
            <a:r>
              <a:rPr lang="it-IT" dirty="0">
                <a:solidFill>
                  <a:schemeClr val="bg1"/>
                </a:solidFill>
                <a:latin typeface="Aptos Mono" panose="020F0502020204030204" pitchFamily="34" charset="0"/>
                <a:cs typeface="Aptos Mono" panose="020F0502020204030204" pitchFamily="34" charset="0"/>
              </a:rPr>
              <a:t>Array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C6A76DCA-C197-56B6-2CF6-17DFA8378035}"/>
              </a:ext>
            </a:extLst>
          </p:cNvPr>
          <p:cNvSpPr txBox="1"/>
          <p:nvPr/>
        </p:nvSpPr>
        <p:spPr>
          <a:xfrm>
            <a:off x="838200" y="1521432"/>
            <a:ext cx="25575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/>
              <a:t>Badge con link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51FF8DF1-996C-E618-4563-8602BC6F17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2399895"/>
            <a:ext cx="11209424" cy="1401178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929F3EA6-3C92-6FE6-D05D-9E64935459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4499098"/>
            <a:ext cx="6866069" cy="1619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66713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752518-1EAD-3091-5944-1F64E624AC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>
            <a:extLst>
              <a:ext uri="{FF2B5EF4-FFF2-40B4-BE49-F238E27FC236}">
                <a16:creationId xmlns:a16="http://schemas.microsoft.com/office/drawing/2014/main" id="{6EB0CC41-A11D-95B8-2FC3-ECBB035FE797}"/>
              </a:ext>
            </a:extLst>
          </p:cNvPr>
          <p:cNvSpPr/>
          <p:nvPr/>
        </p:nvSpPr>
        <p:spPr>
          <a:xfrm>
            <a:off x="0" y="0"/>
            <a:ext cx="12192000" cy="1166191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55A67890-40A3-4490-7378-B8FEF384D3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596"/>
            <a:ext cx="10515600" cy="1111596"/>
          </a:xfrm>
        </p:spPr>
        <p:txBody>
          <a:bodyPr/>
          <a:lstStyle/>
          <a:p>
            <a:r>
              <a:rPr lang="it-IT" dirty="0">
                <a:solidFill>
                  <a:schemeClr val="bg1"/>
                </a:solidFill>
                <a:latin typeface="Aptos Mono" panose="020F0502020204030204" pitchFamily="34" charset="0"/>
                <a:cs typeface="Aptos Mono" panose="020F0502020204030204" pitchFamily="34" charset="0"/>
              </a:rPr>
              <a:t>Array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F178926B-087F-79BD-5D78-25257894961D}"/>
              </a:ext>
            </a:extLst>
          </p:cNvPr>
          <p:cNvSpPr txBox="1"/>
          <p:nvPr/>
        </p:nvSpPr>
        <p:spPr>
          <a:xfrm>
            <a:off x="838200" y="1521432"/>
            <a:ext cx="22345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/>
              <a:t>Progress bar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A072D9EC-4DE6-365E-654A-9DA8071601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4564" y="1220787"/>
            <a:ext cx="6934200" cy="541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440466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0CC844-5912-690A-BE8F-CF57E072DB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>
            <a:extLst>
              <a:ext uri="{FF2B5EF4-FFF2-40B4-BE49-F238E27FC236}">
                <a16:creationId xmlns:a16="http://schemas.microsoft.com/office/drawing/2014/main" id="{98B52EDC-1665-7672-0FA8-43A31C541C26}"/>
              </a:ext>
            </a:extLst>
          </p:cNvPr>
          <p:cNvSpPr/>
          <p:nvPr/>
        </p:nvSpPr>
        <p:spPr>
          <a:xfrm>
            <a:off x="0" y="0"/>
            <a:ext cx="12192000" cy="1166191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850353CA-52DA-2E22-9C46-96279B8322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596"/>
            <a:ext cx="10515600" cy="1111596"/>
          </a:xfrm>
        </p:spPr>
        <p:txBody>
          <a:bodyPr/>
          <a:lstStyle/>
          <a:p>
            <a:r>
              <a:rPr lang="it-IT" dirty="0">
                <a:solidFill>
                  <a:schemeClr val="bg1"/>
                </a:solidFill>
                <a:latin typeface="Aptos Mono" panose="020F0502020204030204" pitchFamily="34" charset="0"/>
                <a:cs typeface="Aptos Mono" panose="020F0502020204030204" pitchFamily="34" charset="0"/>
              </a:rPr>
              <a:t>Array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226A7911-D511-BAE9-DD06-86AFF76A9DDD}"/>
              </a:ext>
            </a:extLst>
          </p:cNvPr>
          <p:cNvSpPr txBox="1"/>
          <p:nvPr/>
        </p:nvSpPr>
        <p:spPr>
          <a:xfrm>
            <a:off x="838200" y="1844843"/>
            <a:ext cx="6685228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/>
              <a:t>Per ogni competenza dobbiamo registrare </a:t>
            </a:r>
          </a:p>
          <a:p>
            <a:pPr marL="457200" indent="-457200">
              <a:buFontTx/>
              <a:buChar char="-"/>
            </a:pPr>
            <a:r>
              <a:rPr lang="it-IT" sz="2800" dirty="0"/>
              <a:t>il nome (PHP, HTML, ecc.),</a:t>
            </a:r>
          </a:p>
          <a:p>
            <a:pPr marL="457200" indent="-457200">
              <a:buFontTx/>
              <a:buChar char="-"/>
            </a:pPr>
            <a:r>
              <a:rPr lang="it-IT" sz="2800" dirty="0"/>
              <a:t>il livello di competenza</a:t>
            </a:r>
          </a:p>
          <a:p>
            <a:pPr marL="457200" indent="-457200">
              <a:buFontTx/>
              <a:buChar char="-"/>
            </a:pPr>
            <a:endParaRPr lang="it-IT" sz="2800" dirty="0"/>
          </a:p>
          <a:p>
            <a:pPr marL="457200" indent="-457200">
              <a:buFontTx/>
              <a:buChar char="-"/>
            </a:pPr>
            <a:endParaRPr lang="it-IT" sz="2800" dirty="0"/>
          </a:p>
          <a:p>
            <a:r>
              <a:rPr lang="it-IT" sz="2800" dirty="0"/>
              <a:t>Nota: un array può contenere altri array!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193FA8B8-E0FE-3061-F8E5-76CC21CCAF4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4193" t="12998"/>
          <a:stretch>
            <a:fillRect/>
          </a:stretch>
        </p:blipFill>
        <p:spPr>
          <a:xfrm>
            <a:off x="7363327" y="4037321"/>
            <a:ext cx="4349768" cy="2520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82337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FF763D-76C1-0A0B-EAED-0E07D93A8F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>
            <a:extLst>
              <a:ext uri="{FF2B5EF4-FFF2-40B4-BE49-F238E27FC236}">
                <a16:creationId xmlns:a16="http://schemas.microsoft.com/office/drawing/2014/main" id="{CFF327FF-FA3F-00EA-6466-6D9846DE67D4}"/>
              </a:ext>
            </a:extLst>
          </p:cNvPr>
          <p:cNvSpPr/>
          <p:nvPr/>
        </p:nvSpPr>
        <p:spPr>
          <a:xfrm>
            <a:off x="0" y="0"/>
            <a:ext cx="12192000" cy="1166191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ED2BFFF2-5A0C-6A64-378C-AA691ECE6B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596"/>
            <a:ext cx="10515600" cy="1111596"/>
          </a:xfrm>
        </p:spPr>
        <p:txBody>
          <a:bodyPr/>
          <a:lstStyle/>
          <a:p>
            <a:r>
              <a:rPr lang="it-IT" dirty="0">
                <a:solidFill>
                  <a:schemeClr val="bg1"/>
                </a:solidFill>
                <a:latin typeface="Aptos Mono" panose="020F0502020204030204" pitchFamily="34" charset="0"/>
                <a:cs typeface="Aptos Mono" panose="020F0502020204030204" pitchFamily="34" charset="0"/>
              </a:rPr>
              <a:t>Array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25B444EA-05E1-12FE-0D5F-D56E0220CCD9}"/>
              </a:ext>
            </a:extLst>
          </p:cNvPr>
          <p:cNvSpPr txBox="1"/>
          <p:nvPr/>
        </p:nvSpPr>
        <p:spPr>
          <a:xfrm>
            <a:off x="1209933" y="1812758"/>
            <a:ext cx="101438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/>
              <a:t>Visualizziamo il nome della tecnologia del secondo elemento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60903802-FDD5-0548-4CD1-572680B0909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4426" t="11484"/>
          <a:stretch>
            <a:fillRect/>
          </a:stretch>
        </p:blipFill>
        <p:spPr>
          <a:xfrm>
            <a:off x="513347" y="2562726"/>
            <a:ext cx="4842424" cy="2862209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9E16DBED-A0C1-EBBD-97EE-CF049A31B195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5561"/>
          <a:stretch>
            <a:fillRect/>
          </a:stretch>
        </p:blipFill>
        <p:spPr>
          <a:xfrm>
            <a:off x="-256673" y="6091763"/>
            <a:ext cx="12862330" cy="729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00825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B1A995-C13C-AA4A-1A5B-547C5F816F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>
            <a:extLst>
              <a:ext uri="{FF2B5EF4-FFF2-40B4-BE49-F238E27FC236}">
                <a16:creationId xmlns:a16="http://schemas.microsoft.com/office/drawing/2014/main" id="{D8F17873-6B1F-064A-6882-7F1272FAECBA}"/>
              </a:ext>
            </a:extLst>
          </p:cNvPr>
          <p:cNvSpPr/>
          <p:nvPr/>
        </p:nvSpPr>
        <p:spPr>
          <a:xfrm>
            <a:off x="0" y="0"/>
            <a:ext cx="12192000" cy="1166191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71E1F4C0-4064-8AC8-8E90-BA035D4871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596"/>
            <a:ext cx="10515600" cy="1111596"/>
          </a:xfrm>
        </p:spPr>
        <p:txBody>
          <a:bodyPr/>
          <a:lstStyle/>
          <a:p>
            <a:r>
              <a:rPr lang="it-IT" dirty="0">
                <a:solidFill>
                  <a:schemeClr val="bg1"/>
                </a:solidFill>
                <a:latin typeface="Aptos Mono" panose="020F0502020204030204" pitchFamily="34" charset="0"/>
                <a:cs typeface="Aptos Mono" panose="020F0502020204030204" pitchFamily="34" charset="0"/>
              </a:rPr>
              <a:t>Array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DB2C3AC7-25C9-2235-A2EB-D21493B578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326174"/>
            <a:ext cx="12192000" cy="1408140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424AC2CC-29D2-3C59-59BD-98CB56F2DB24}"/>
              </a:ext>
            </a:extLst>
          </p:cNvPr>
          <p:cNvSpPr txBox="1"/>
          <p:nvPr/>
        </p:nvSpPr>
        <p:spPr>
          <a:xfrm>
            <a:off x="1209933" y="1518845"/>
            <a:ext cx="75376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/>
              <a:t>Aggiungiamo il ciclo con la barra di progresso</a:t>
            </a: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0CF77A1D-7863-185A-B9DA-0616E34AC2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63874" y="4018423"/>
            <a:ext cx="6064251" cy="2783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319775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B1FBF4-B5D7-33E5-DCFF-6468A84A9B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>
            <a:extLst>
              <a:ext uri="{FF2B5EF4-FFF2-40B4-BE49-F238E27FC236}">
                <a16:creationId xmlns:a16="http://schemas.microsoft.com/office/drawing/2014/main" id="{62C4B243-976B-32B0-F045-852F49AA10FA}"/>
              </a:ext>
            </a:extLst>
          </p:cNvPr>
          <p:cNvSpPr/>
          <p:nvPr/>
        </p:nvSpPr>
        <p:spPr>
          <a:xfrm>
            <a:off x="0" y="0"/>
            <a:ext cx="12192000" cy="1166191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0CD48C09-5BE8-0769-FE3A-0C12BF2750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596"/>
            <a:ext cx="10515600" cy="1111596"/>
          </a:xfrm>
        </p:spPr>
        <p:txBody>
          <a:bodyPr/>
          <a:lstStyle/>
          <a:p>
            <a:r>
              <a:rPr lang="it-IT" dirty="0">
                <a:solidFill>
                  <a:schemeClr val="bg1"/>
                </a:solidFill>
                <a:latin typeface="Aptos Mono" panose="020F0502020204030204" pitchFamily="34" charset="0"/>
                <a:cs typeface="Aptos Mono" panose="020F0502020204030204" pitchFamily="34" charset="0"/>
              </a:rPr>
              <a:t>Array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42B95AD4-9F47-0E7D-7B36-A28F610BA32F}"/>
              </a:ext>
            </a:extLst>
          </p:cNvPr>
          <p:cNvSpPr txBox="1"/>
          <p:nvPr/>
        </p:nvSpPr>
        <p:spPr>
          <a:xfrm>
            <a:off x="3561348" y="1744868"/>
            <a:ext cx="443948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400" dirty="0"/>
              <a:t>Card di Bootstrap</a:t>
            </a: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21B60C0B-482E-9E0B-58FE-E25FCA62DA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831" y="3092985"/>
            <a:ext cx="10586337" cy="30832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3964542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7DDDE4-3FD1-B77F-24C5-4C1BBD2627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>
            <a:extLst>
              <a:ext uri="{FF2B5EF4-FFF2-40B4-BE49-F238E27FC236}">
                <a16:creationId xmlns:a16="http://schemas.microsoft.com/office/drawing/2014/main" id="{3D1C75FE-E6C4-8F93-BC3A-D6D3C5BF02B9}"/>
              </a:ext>
            </a:extLst>
          </p:cNvPr>
          <p:cNvSpPr/>
          <p:nvPr/>
        </p:nvSpPr>
        <p:spPr>
          <a:xfrm>
            <a:off x="0" y="0"/>
            <a:ext cx="12192000" cy="1166191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CC544D2D-45F9-CDA4-4252-0A547E1881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596"/>
            <a:ext cx="10515600" cy="1111596"/>
          </a:xfrm>
        </p:spPr>
        <p:txBody>
          <a:bodyPr/>
          <a:lstStyle/>
          <a:p>
            <a:r>
              <a:rPr lang="it-IT" dirty="0">
                <a:solidFill>
                  <a:schemeClr val="bg1"/>
                </a:solidFill>
                <a:latin typeface="Aptos Mono" panose="020F0502020204030204" pitchFamily="34" charset="0"/>
                <a:cs typeface="Aptos Mono" panose="020F0502020204030204" pitchFamily="34" charset="0"/>
              </a:rPr>
              <a:t>Array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F0D72077-7FD1-26C4-866F-81AF99DB2798}"/>
              </a:ext>
            </a:extLst>
          </p:cNvPr>
          <p:cNvSpPr txBox="1"/>
          <p:nvPr/>
        </p:nvSpPr>
        <p:spPr>
          <a:xfrm>
            <a:off x="2454442" y="1569684"/>
            <a:ext cx="63993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/>
              <a:t>Preparo un array che contiene altri array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B86CD2B0-694A-6C5E-B4E0-BC5F335B2F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496398"/>
            <a:ext cx="12218994" cy="4307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2644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503B542-C06F-5C5D-E0FB-B3B3DB88E6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>
            <a:extLst>
              <a:ext uri="{FF2B5EF4-FFF2-40B4-BE49-F238E27FC236}">
                <a16:creationId xmlns:a16="http://schemas.microsoft.com/office/drawing/2014/main" id="{9060FE59-BE1F-E0D0-7F67-CB83D9B6906B}"/>
              </a:ext>
            </a:extLst>
          </p:cNvPr>
          <p:cNvSpPr/>
          <p:nvPr/>
        </p:nvSpPr>
        <p:spPr>
          <a:xfrm>
            <a:off x="0" y="0"/>
            <a:ext cx="12192000" cy="1166191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F74ADBCA-79BE-4A8D-2578-C78EACB737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596"/>
            <a:ext cx="10515600" cy="1111596"/>
          </a:xfrm>
        </p:spPr>
        <p:txBody>
          <a:bodyPr/>
          <a:lstStyle/>
          <a:p>
            <a:r>
              <a:rPr lang="it-IT" dirty="0">
                <a:solidFill>
                  <a:schemeClr val="bg1"/>
                </a:solidFill>
                <a:latin typeface="Aptos Mono" panose="020F0502020204030204" pitchFamily="34" charset="0"/>
                <a:cs typeface="Aptos Mono" panose="020F0502020204030204" pitchFamily="34" charset="0"/>
              </a:rPr>
              <a:t>Array</a:t>
            </a:r>
          </a:p>
        </p:txBody>
      </p:sp>
      <p:pic>
        <p:nvPicPr>
          <p:cNvPr id="12" name="Immagine 11">
            <a:extLst>
              <a:ext uri="{FF2B5EF4-FFF2-40B4-BE49-F238E27FC236}">
                <a16:creationId xmlns:a16="http://schemas.microsoft.com/office/drawing/2014/main" id="{C7783314-68E0-9D9E-2F56-B08136600A6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4567" r="16232"/>
          <a:stretch>
            <a:fillRect/>
          </a:stretch>
        </p:blipFill>
        <p:spPr>
          <a:xfrm>
            <a:off x="6096000" y="1213442"/>
            <a:ext cx="6096000" cy="5616658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5D9F1C2F-6DDA-A06E-C3BC-09E4201FBF9D}"/>
              </a:ext>
            </a:extLst>
          </p:cNvPr>
          <p:cNvSpPr txBox="1"/>
          <p:nvPr/>
        </p:nvSpPr>
        <p:spPr>
          <a:xfrm>
            <a:off x="289369" y="1641408"/>
            <a:ext cx="5806631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200" b="0" i="0" u="none" strike="noStrike" kern="1200" cap="none" spc="0" normalizeH="0" baseline="0" noProof="0" dirty="0">
                <a:ln>
                  <a:noFill/>
                </a:ln>
                <a:solidFill>
                  <a:srgbClr val="88FCFC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Gli array sono variabili che possono contenere diversi valori ordinati al loro interno.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3200" b="0" i="0" u="none" strike="noStrike" kern="1200" cap="none" spc="0" normalizeH="0" baseline="0" noProof="0" dirty="0">
              <a:ln>
                <a:noFill/>
              </a:ln>
              <a:solidFill>
                <a:srgbClr val="88FCFC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3200" b="0" i="0" u="none" strike="noStrike" kern="1200" cap="none" spc="0" normalizeH="0" baseline="0" noProof="0" dirty="0">
              <a:ln>
                <a:noFill/>
              </a:ln>
              <a:solidFill>
                <a:srgbClr val="88FCFC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200" b="0" i="0" u="none" strike="noStrike" kern="1200" cap="none" spc="0" normalizeH="0" baseline="0" noProof="0" dirty="0">
                <a:ln>
                  <a:noFill/>
                </a:ln>
                <a:solidFill>
                  <a:srgbClr val="88FCFC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Ogni elemento è identificato da un indice.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3200" b="0" i="0" u="none" strike="noStrike" kern="1200" cap="none" spc="0" normalizeH="0" baseline="0" noProof="0" dirty="0">
              <a:ln>
                <a:noFill/>
              </a:ln>
              <a:solidFill>
                <a:srgbClr val="88FCFC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200" b="0" i="0" u="none" strike="noStrike" kern="1200" cap="none" spc="0" normalizeH="0" baseline="0" noProof="0" dirty="0">
                <a:ln>
                  <a:noFill/>
                </a:ln>
                <a:solidFill>
                  <a:srgbClr val="88FCFC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L’indice di default è numerico e inizia da 0.</a:t>
            </a:r>
          </a:p>
        </p:txBody>
      </p:sp>
    </p:spTree>
    <p:extLst>
      <p:ext uri="{BB962C8B-B14F-4D97-AF65-F5344CB8AC3E}">
        <p14:creationId xmlns:p14="http://schemas.microsoft.com/office/powerpoint/2010/main" val="368292537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E4A171-C932-041C-C17A-39B87C14DF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>
            <a:extLst>
              <a:ext uri="{FF2B5EF4-FFF2-40B4-BE49-F238E27FC236}">
                <a16:creationId xmlns:a16="http://schemas.microsoft.com/office/drawing/2014/main" id="{6AB07FD0-CC62-B4A6-41C3-CF16FA7E67EC}"/>
              </a:ext>
            </a:extLst>
          </p:cNvPr>
          <p:cNvSpPr/>
          <p:nvPr/>
        </p:nvSpPr>
        <p:spPr>
          <a:xfrm>
            <a:off x="0" y="0"/>
            <a:ext cx="12192000" cy="1166191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7D1A0F08-F8CC-59F1-17FA-017A08D895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596"/>
            <a:ext cx="10515600" cy="1111596"/>
          </a:xfrm>
        </p:spPr>
        <p:txBody>
          <a:bodyPr/>
          <a:lstStyle/>
          <a:p>
            <a:r>
              <a:rPr lang="it-IT" dirty="0">
                <a:solidFill>
                  <a:schemeClr val="bg1"/>
                </a:solidFill>
                <a:latin typeface="Aptos Mono" panose="020F0502020204030204" pitchFamily="34" charset="0"/>
                <a:cs typeface="Aptos Mono" panose="020F0502020204030204" pitchFamily="34" charset="0"/>
              </a:rPr>
              <a:t>Array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424EDD78-BDCC-B642-C366-0697E6C99874}"/>
              </a:ext>
            </a:extLst>
          </p:cNvPr>
          <p:cNvSpPr txBox="1"/>
          <p:nvPr/>
        </p:nvSpPr>
        <p:spPr>
          <a:xfrm>
            <a:off x="598028" y="1898124"/>
            <a:ext cx="1122500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/>
              <a:t>Prepariamo il ciclo.</a:t>
            </a:r>
            <a:br>
              <a:rPr lang="it-IT" sz="2800" dirty="0"/>
            </a:br>
            <a:r>
              <a:rPr lang="it-IT" sz="2800" dirty="0"/>
              <a:t>Per comodità, usiamo la sintassi dove i due punti e </a:t>
            </a:r>
            <a:r>
              <a:rPr lang="it-IT" sz="2800" dirty="0" err="1"/>
              <a:t>endforeach</a:t>
            </a:r>
            <a:r>
              <a:rPr lang="it-IT" sz="2800" dirty="0"/>
              <a:t> sostituiscono le parentesi graffe</a:t>
            </a:r>
          </a:p>
          <a:p>
            <a:endParaRPr lang="it-IT" sz="2800" dirty="0"/>
          </a:p>
          <a:p>
            <a:r>
              <a:rPr lang="it-IT" sz="2800" dirty="0"/>
              <a:t>&lt;?</a:t>
            </a:r>
            <a:r>
              <a:rPr lang="it-IT" sz="2800" dirty="0" err="1"/>
              <a:t>php</a:t>
            </a:r>
            <a:r>
              <a:rPr lang="it-IT" sz="2800" dirty="0"/>
              <a:t> </a:t>
            </a:r>
            <a:r>
              <a:rPr lang="it-IT" sz="2800" dirty="0" err="1"/>
              <a:t>foreach</a:t>
            </a:r>
            <a:r>
              <a:rPr lang="it-IT" sz="2800" dirty="0"/>
              <a:t> ($auto </a:t>
            </a:r>
            <a:r>
              <a:rPr lang="it-IT" sz="2800" dirty="0" err="1"/>
              <a:t>as</a:t>
            </a:r>
            <a:r>
              <a:rPr lang="it-IT" sz="2800" dirty="0"/>
              <a:t> $indice =&gt; $valore) :?&gt;</a:t>
            </a:r>
          </a:p>
          <a:p>
            <a:endParaRPr lang="it-IT" sz="2800" dirty="0"/>
          </a:p>
          <a:p>
            <a:r>
              <a:rPr lang="it-IT" sz="2800" dirty="0"/>
              <a:t>Qui l’HTML</a:t>
            </a:r>
          </a:p>
          <a:p>
            <a:endParaRPr lang="it-IT" sz="2800" dirty="0"/>
          </a:p>
          <a:p>
            <a:r>
              <a:rPr lang="it-IT" sz="2800" dirty="0"/>
              <a:t>&lt;?</a:t>
            </a:r>
            <a:r>
              <a:rPr lang="it-IT" sz="2800" dirty="0" err="1"/>
              <a:t>php</a:t>
            </a:r>
            <a:r>
              <a:rPr lang="it-IT" sz="2800" dirty="0"/>
              <a:t> </a:t>
            </a:r>
            <a:r>
              <a:rPr lang="it-IT" sz="2800" dirty="0" err="1"/>
              <a:t>endforeach</a:t>
            </a:r>
            <a:r>
              <a:rPr lang="it-IT" sz="2800" dirty="0"/>
              <a:t>;?&gt;</a:t>
            </a:r>
          </a:p>
          <a:p>
            <a:endParaRPr lang="it-IT" sz="2800" dirty="0"/>
          </a:p>
        </p:txBody>
      </p:sp>
    </p:spTree>
    <p:extLst>
      <p:ext uri="{BB962C8B-B14F-4D97-AF65-F5344CB8AC3E}">
        <p14:creationId xmlns:p14="http://schemas.microsoft.com/office/powerpoint/2010/main" val="257109540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EA9200-7CA1-F567-265F-88AEBDAF9A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>
            <a:extLst>
              <a:ext uri="{FF2B5EF4-FFF2-40B4-BE49-F238E27FC236}">
                <a16:creationId xmlns:a16="http://schemas.microsoft.com/office/drawing/2014/main" id="{9906520A-A2E1-B10D-E7BA-BE83B78872E3}"/>
              </a:ext>
            </a:extLst>
          </p:cNvPr>
          <p:cNvSpPr/>
          <p:nvPr/>
        </p:nvSpPr>
        <p:spPr>
          <a:xfrm>
            <a:off x="0" y="0"/>
            <a:ext cx="12192000" cy="1166191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56CFD55B-A3FE-B3A8-B236-E92D9D0218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596"/>
            <a:ext cx="10515600" cy="1111596"/>
          </a:xfrm>
        </p:spPr>
        <p:txBody>
          <a:bodyPr/>
          <a:lstStyle/>
          <a:p>
            <a:r>
              <a:rPr lang="it-IT" dirty="0">
                <a:solidFill>
                  <a:schemeClr val="bg1"/>
                </a:solidFill>
                <a:latin typeface="Aptos Mono" panose="020F0502020204030204" pitchFamily="34" charset="0"/>
                <a:cs typeface="Aptos Mono" panose="020F0502020204030204" pitchFamily="34" charset="0"/>
              </a:rPr>
              <a:t>Array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8903A8B1-FBDB-A3C1-A5F2-6F8403141AF2}"/>
              </a:ext>
            </a:extLst>
          </p:cNvPr>
          <p:cNvSpPr txBox="1"/>
          <p:nvPr/>
        </p:nvSpPr>
        <p:spPr>
          <a:xfrm>
            <a:off x="598028" y="1898124"/>
            <a:ext cx="112250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/>
              <a:t>Integro con Bootstrap</a:t>
            </a: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B7C01AD5-5D04-32F4-C07D-00BDD9D897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8028" y="2571130"/>
            <a:ext cx="7974702" cy="4286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456210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90C8FB-8197-49F5-AD1B-456501BB80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>
            <a:extLst>
              <a:ext uri="{FF2B5EF4-FFF2-40B4-BE49-F238E27FC236}">
                <a16:creationId xmlns:a16="http://schemas.microsoft.com/office/drawing/2014/main" id="{A5B81246-4A4E-EC18-5D9D-60FA26F96AA6}"/>
              </a:ext>
            </a:extLst>
          </p:cNvPr>
          <p:cNvSpPr/>
          <p:nvPr/>
        </p:nvSpPr>
        <p:spPr>
          <a:xfrm>
            <a:off x="0" y="0"/>
            <a:ext cx="12192000" cy="1166191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7D6FB83E-4DBD-DA9F-7A74-AE040CDF28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596"/>
            <a:ext cx="10515600" cy="1111596"/>
          </a:xfrm>
        </p:spPr>
        <p:txBody>
          <a:bodyPr/>
          <a:lstStyle/>
          <a:p>
            <a:r>
              <a:rPr lang="it-IT" dirty="0">
                <a:solidFill>
                  <a:schemeClr val="bg1"/>
                </a:solidFill>
                <a:latin typeface="Aptos Mono" panose="020F0502020204030204" pitchFamily="34" charset="0"/>
                <a:cs typeface="Aptos Mono" panose="020F0502020204030204" pitchFamily="34" charset="0"/>
              </a:rPr>
              <a:t>Array</a:t>
            </a: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F3C80E7A-7B61-AFF7-72BF-4AD6481D67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6007" y="2298365"/>
            <a:ext cx="10119985" cy="2947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58731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B2DB0E7-BC6F-5C98-DEBA-6E9D448214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>
            <a:extLst>
              <a:ext uri="{FF2B5EF4-FFF2-40B4-BE49-F238E27FC236}">
                <a16:creationId xmlns:a16="http://schemas.microsoft.com/office/drawing/2014/main" id="{09F03273-932A-2BF4-40FC-13D473AB16AF}"/>
              </a:ext>
            </a:extLst>
          </p:cNvPr>
          <p:cNvSpPr/>
          <p:nvPr/>
        </p:nvSpPr>
        <p:spPr>
          <a:xfrm>
            <a:off x="0" y="0"/>
            <a:ext cx="12192000" cy="1166191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C5CB409C-5010-7C69-A1DD-D5BD8179A3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596"/>
            <a:ext cx="10515600" cy="1111596"/>
          </a:xfrm>
        </p:spPr>
        <p:txBody>
          <a:bodyPr/>
          <a:lstStyle/>
          <a:p>
            <a:r>
              <a:rPr lang="it-IT" dirty="0">
                <a:solidFill>
                  <a:schemeClr val="bg1"/>
                </a:solidFill>
                <a:latin typeface="Aptos Mono" panose="020F0502020204030204" pitchFamily="34" charset="0"/>
                <a:cs typeface="Aptos Mono" panose="020F0502020204030204" pitchFamily="34" charset="0"/>
              </a:rPr>
              <a:t>Assegnare i valori agli array</a:t>
            </a: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759BA862-723A-44F6-3719-8C5B4B695EF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5033" r="14091"/>
          <a:stretch>
            <a:fillRect/>
          </a:stretch>
        </p:blipFill>
        <p:spPr>
          <a:xfrm>
            <a:off x="0" y="3733520"/>
            <a:ext cx="4059936" cy="3124480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7C4A0A1F-3A63-4573-87D6-F8CB7BC72140}"/>
              </a:ext>
            </a:extLst>
          </p:cNvPr>
          <p:cNvSpPr txBox="1"/>
          <p:nvPr/>
        </p:nvSpPr>
        <p:spPr>
          <a:xfrm>
            <a:off x="691896" y="1220787"/>
            <a:ext cx="11353800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b="0" i="0" u="none" strike="noStrike" kern="1200" cap="none" spc="0" normalizeH="0" baseline="0" noProof="0" dirty="0">
                <a:ln>
                  <a:noFill/>
                </a:ln>
                <a:solidFill>
                  <a:srgbClr val="569CD6"/>
                </a:solidFill>
                <a:effectLst/>
                <a:uLnTx/>
                <a:uFillTx/>
                <a:latin typeface="Menlo" panose="020B0609030804020204" pitchFamily="49" charset="0"/>
                <a:ea typeface="+mn-ea"/>
                <a:cs typeface="+mn-cs"/>
              </a:rPr>
              <a:t>&lt;?</a:t>
            </a:r>
            <a:r>
              <a:rPr kumimoji="0" lang="it-IT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569CD6"/>
                </a:solidFill>
                <a:effectLst/>
                <a:uLnTx/>
                <a:uFillTx/>
                <a:latin typeface="Menlo" panose="020B0609030804020204" pitchFamily="49" charset="0"/>
                <a:ea typeface="+mn-ea"/>
                <a:cs typeface="+mn-cs"/>
              </a:rPr>
              <a:t>php</a:t>
            </a:r>
            <a:endParaRPr kumimoji="0" lang="it-IT" sz="2800" b="0" i="0" u="none" strike="noStrike" kern="1200" cap="none" spc="0" normalizeH="0" baseline="0" noProof="0" dirty="0">
              <a:ln>
                <a:noFill/>
              </a:ln>
              <a:solidFill>
                <a:srgbClr val="D4D4D4"/>
              </a:solidFill>
              <a:effectLst/>
              <a:uLnTx/>
              <a:uFillTx/>
              <a:latin typeface="Menlo" panose="020B0609030804020204" pitchFamily="49" charset="0"/>
              <a:ea typeface="+mn-ea"/>
              <a:cs typeface="+mn-cs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it-IT" sz="2800" b="0" i="0" u="none" strike="noStrike" kern="1200" cap="none" spc="0" normalizeH="0" baseline="0" noProof="0" dirty="0">
                <a:ln>
                  <a:noFill/>
                </a:ln>
                <a:solidFill>
                  <a:srgbClr val="D4D4D4"/>
                </a:solidFill>
                <a:effectLst/>
                <a:uLnTx/>
                <a:uFillTx/>
                <a:latin typeface="Menlo" panose="020B0609030804020204" pitchFamily="49" charset="0"/>
                <a:ea typeface="+mn-ea"/>
                <a:cs typeface="+mn-cs"/>
              </a:rPr>
            </a:br>
            <a:r>
              <a:rPr kumimoji="0" lang="it-IT" sz="2800" b="0" i="0" u="none" strike="noStrike" kern="1200" cap="none" spc="0" normalizeH="0" baseline="0" noProof="0" dirty="0">
                <a:ln>
                  <a:noFill/>
                </a:ln>
                <a:solidFill>
                  <a:srgbClr val="9CDCFE"/>
                </a:solidFill>
                <a:effectLst/>
                <a:uLnTx/>
                <a:uFillTx/>
                <a:latin typeface="Menlo" panose="020B0609030804020204" pitchFamily="49" charset="0"/>
                <a:ea typeface="+mn-ea"/>
                <a:cs typeface="+mn-cs"/>
              </a:rPr>
              <a:t>$colori</a:t>
            </a:r>
            <a:r>
              <a:rPr kumimoji="0" lang="it-IT" sz="2800" b="0" i="0" u="none" strike="noStrike" kern="1200" cap="none" spc="0" normalizeH="0" baseline="0" noProof="0" dirty="0">
                <a:ln>
                  <a:noFill/>
                </a:ln>
                <a:solidFill>
                  <a:srgbClr val="D4D4D4"/>
                </a:solidFill>
                <a:effectLst/>
                <a:uLnTx/>
                <a:uFillTx/>
                <a:latin typeface="Menlo" panose="020B0609030804020204" pitchFamily="49" charset="0"/>
                <a:ea typeface="+mn-ea"/>
                <a:cs typeface="+mn-cs"/>
              </a:rPr>
              <a:t> = [</a:t>
            </a:r>
            <a:r>
              <a:rPr kumimoji="0" lang="it-IT" sz="2800" b="0" i="0" u="none" strike="noStrike" kern="1200" cap="none" spc="0" normalizeH="0" baseline="0" noProof="0" dirty="0">
                <a:ln>
                  <a:noFill/>
                </a:ln>
                <a:solidFill>
                  <a:srgbClr val="CE9178"/>
                </a:solidFill>
                <a:effectLst/>
                <a:uLnTx/>
                <a:uFillTx/>
                <a:latin typeface="Menlo" panose="020B0609030804020204" pitchFamily="49" charset="0"/>
                <a:ea typeface="+mn-ea"/>
                <a:cs typeface="+mn-cs"/>
              </a:rPr>
              <a:t>"bianco"</a:t>
            </a:r>
            <a:r>
              <a:rPr kumimoji="0" lang="it-IT" sz="2800" b="0" i="0" u="none" strike="noStrike" kern="1200" cap="none" spc="0" normalizeH="0" baseline="0" noProof="0" dirty="0">
                <a:ln>
                  <a:noFill/>
                </a:ln>
                <a:solidFill>
                  <a:srgbClr val="D4D4D4"/>
                </a:solidFill>
                <a:effectLst/>
                <a:uLnTx/>
                <a:uFillTx/>
                <a:latin typeface="Menlo" panose="020B0609030804020204" pitchFamily="49" charset="0"/>
                <a:ea typeface="+mn-ea"/>
                <a:cs typeface="+mn-cs"/>
              </a:rPr>
              <a:t>, </a:t>
            </a:r>
            <a:r>
              <a:rPr kumimoji="0" lang="it-IT" sz="2800" b="0" i="0" u="none" strike="noStrike" kern="1200" cap="none" spc="0" normalizeH="0" baseline="0" noProof="0" dirty="0">
                <a:ln>
                  <a:noFill/>
                </a:ln>
                <a:solidFill>
                  <a:srgbClr val="CE9178"/>
                </a:solidFill>
                <a:effectLst/>
                <a:uLnTx/>
                <a:uFillTx/>
                <a:latin typeface="Menlo" panose="020B0609030804020204" pitchFamily="49" charset="0"/>
                <a:ea typeface="+mn-ea"/>
                <a:cs typeface="+mn-cs"/>
              </a:rPr>
              <a:t>"nero"</a:t>
            </a:r>
            <a:r>
              <a:rPr kumimoji="0" lang="it-IT" sz="2800" b="0" i="0" u="none" strike="noStrike" kern="1200" cap="none" spc="0" normalizeH="0" baseline="0" noProof="0" dirty="0">
                <a:ln>
                  <a:noFill/>
                </a:ln>
                <a:solidFill>
                  <a:srgbClr val="D4D4D4"/>
                </a:solidFill>
                <a:effectLst/>
                <a:uLnTx/>
                <a:uFillTx/>
                <a:latin typeface="Menlo" panose="020B0609030804020204" pitchFamily="49" charset="0"/>
                <a:ea typeface="+mn-ea"/>
                <a:cs typeface="+mn-cs"/>
              </a:rPr>
              <a:t>, </a:t>
            </a:r>
            <a:r>
              <a:rPr kumimoji="0" lang="it-IT" sz="2800" b="0" i="0" u="none" strike="noStrike" kern="1200" cap="none" spc="0" normalizeH="0" baseline="0" noProof="0" dirty="0">
                <a:ln>
                  <a:noFill/>
                </a:ln>
                <a:solidFill>
                  <a:srgbClr val="CE9178"/>
                </a:solidFill>
                <a:effectLst/>
                <a:uLnTx/>
                <a:uFillTx/>
                <a:latin typeface="Menlo" panose="020B0609030804020204" pitchFamily="49" charset="0"/>
                <a:ea typeface="+mn-ea"/>
                <a:cs typeface="+mn-cs"/>
              </a:rPr>
              <a:t>"rosso"</a:t>
            </a:r>
            <a:r>
              <a:rPr kumimoji="0" lang="it-IT" sz="2800" b="0" i="0" u="none" strike="noStrike" kern="1200" cap="none" spc="0" normalizeH="0" baseline="0" noProof="0" dirty="0">
                <a:ln>
                  <a:noFill/>
                </a:ln>
                <a:solidFill>
                  <a:srgbClr val="D4D4D4"/>
                </a:solidFill>
                <a:effectLst/>
                <a:uLnTx/>
                <a:uFillTx/>
                <a:latin typeface="Menlo" panose="020B0609030804020204" pitchFamily="49" charset="0"/>
                <a:ea typeface="+mn-ea"/>
                <a:cs typeface="+mn-cs"/>
              </a:rPr>
              <a:t>];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2800" b="0" i="0" u="none" strike="noStrike" kern="1200" cap="none" spc="0" normalizeH="0" baseline="0" noProof="0" dirty="0">
              <a:ln>
                <a:noFill/>
              </a:ln>
              <a:solidFill>
                <a:srgbClr val="D4D4D4"/>
              </a:solidFill>
              <a:effectLst/>
              <a:uLnTx/>
              <a:uFillTx/>
              <a:latin typeface="Menlo" panose="020B0609030804020204" pitchFamily="49" charset="0"/>
              <a:ea typeface="+mn-ea"/>
              <a:cs typeface="+mn-cs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it-IT" sz="2800" b="0" i="0" u="none" strike="noStrike" kern="1200" cap="none" spc="0" normalizeH="0" baseline="0" noProof="0" dirty="0">
                <a:ln>
                  <a:noFill/>
                </a:ln>
                <a:solidFill>
                  <a:srgbClr val="D4D4D4"/>
                </a:solidFill>
                <a:effectLst/>
                <a:uLnTx/>
                <a:uFillTx/>
                <a:latin typeface="Menlo" panose="020B0609030804020204" pitchFamily="49" charset="0"/>
                <a:ea typeface="+mn-ea"/>
                <a:cs typeface="+mn-cs"/>
              </a:rPr>
            </a:br>
            <a:r>
              <a:rPr kumimoji="0" lang="it-IT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DCDCAA"/>
                </a:solidFill>
                <a:effectLst/>
                <a:uLnTx/>
                <a:uFillTx/>
                <a:latin typeface="Menlo" panose="020B0609030804020204" pitchFamily="49" charset="0"/>
                <a:ea typeface="+mn-ea"/>
                <a:cs typeface="+mn-cs"/>
              </a:rPr>
              <a:t>var_dump</a:t>
            </a:r>
            <a:r>
              <a:rPr kumimoji="0" lang="it-IT" sz="2800" b="0" i="0" u="none" strike="noStrike" kern="1200" cap="none" spc="0" normalizeH="0" baseline="0" noProof="0" dirty="0">
                <a:ln>
                  <a:noFill/>
                </a:ln>
                <a:solidFill>
                  <a:srgbClr val="D4D4D4"/>
                </a:solidFill>
                <a:effectLst/>
                <a:uLnTx/>
                <a:uFillTx/>
                <a:latin typeface="Menlo" panose="020B0609030804020204" pitchFamily="49" charset="0"/>
                <a:ea typeface="+mn-ea"/>
                <a:cs typeface="+mn-cs"/>
              </a:rPr>
              <a:t>(</a:t>
            </a:r>
            <a:r>
              <a:rPr kumimoji="0" lang="it-IT" sz="2800" b="0" i="0" u="none" strike="noStrike" kern="1200" cap="none" spc="0" normalizeH="0" baseline="0" noProof="0" dirty="0">
                <a:ln>
                  <a:noFill/>
                </a:ln>
                <a:solidFill>
                  <a:srgbClr val="9CDCFE"/>
                </a:solidFill>
                <a:effectLst/>
                <a:uLnTx/>
                <a:uFillTx/>
                <a:latin typeface="Menlo" panose="020B0609030804020204" pitchFamily="49" charset="0"/>
                <a:ea typeface="+mn-ea"/>
                <a:cs typeface="+mn-cs"/>
              </a:rPr>
              <a:t>$colori</a:t>
            </a:r>
            <a:r>
              <a:rPr kumimoji="0" lang="it-IT" sz="2800" b="0" i="0" u="none" strike="noStrike" kern="1200" cap="none" spc="0" normalizeH="0" baseline="0" noProof="0" dirty="0">
                <a:ln>
                  <a:noFill/>
                </a:ln>
                <a:solidFill>
                  <a:srgbClr val="D4D4D4"/>
                </a:solidFill>
                <a:effectLst/>
                <a:uLnTx/>
                <a:uFillTx/>
                <a:latin typeface="Menlo" panose="020B0609030804020204" pitchFamily="49" charset="0"/>
                <a:ea typeface="+mn-ea"/>
                <a:cs typeface="+mn-cs"/>
              </a:rPr>
              <a:t>); 	</a:t>
            </a:r>
            <a:r>
              <a:rPr kumimoji="0" lang="it-IT" sz="2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Menlo" panose="020B0609030804020204" pitchFamily="49" charset="0"/>
                <a:ea typeface="+mn-ea"/>
                <a:cs typeface="+mn-cs"/>
              </a:rPr>
              <a:t>Output: </a:t>
            </a:r>
            <a:br>
              <a:rPr kumimoji="0" lang="it-IT" sz="2800" b="0" i="0" u="none" strike="noStrike" kern="1200" cap="none" spc="0" normalizeH="0" baseline="0" noProof="0" dirty="0">
                <a:ln>
                  <a:noFill/>
                </a:ln>
                <a:solidFill>
                  <a:srgbClr val="6A9955"/>
                </a:solidFill>
                <a:effectLst/>
                <a:uLnTx/>
                <a:uFillTx/>
                <a:latin typeface="Menlo" panose="020B0609030804020204" pitchFamily="49" charset="0"/>
                <a:ea typeface="+mn-ea"/>
                <a:cs typeface="+mn-cs"/>
              </a:rPr>
            </a:br>
            <a:r>
              <a:rPr kumimoji="0" lang="it-IT" sz="2800" b="0" i="0" u="none" strike="noStrike" kern="1200" cap="none" spc="0" normalizeH="0" baseline="0" noProof="0" dirty="0">
                <a:ln>
                  <a:noFill/>
                </a:ln>
                <a:solidFill>
                  <a:srgbClr val="6A9955"/>
                </a:solidFill>
                <a:effectLst/>
                <a:uLnTx/>
                <a:uFillTx/>
                <a:latin typeface="Menlo" panose="020B0609030804020204" pitchFamily="49" charset="0"/>
                <a:ea typeface="+mn-ea"/>
                <a:cs typeface="+mn-cs"/>
              </a:rPr>
              <a:t>					</a:t>
            </a:r>
            <a:r>
              <a:rPr kumimoji="0" lang="it-IT" sz="2800" b="0" i="0" u="none" strike="noStrike" kern="1200" cap="none" spc="0" normalizeH="0" baseline="0" noProof="0" dirty="0">
                <a:ln>
                  <a:noFill/>
                </a:ln>
                <a:solidFill>
                  <a:srgbClr val="156082">
                    <a:lumMod val="40000"/>
                    <a:lumOff val="60000"/>
                  </a:srgbClr>
                </a:solidFill>
                <a:effectLst/>
                <a:uLnTx/>
                <a:uFillTx/>
                <a:latin typeface="Menlo" panose="020B0609030804020204" pitchFamily="49" charset="0"/>
                <a:ea typeface="+mn-ea"/>
                <a:cs typeface="+mn-cs"/>
              </a:rPr>
              <a:t>array(3) { </a:t>
            </a:r>
          </a:p>
          <a:p>
            <a:pPr marL="3657600" marR="0" lvl="8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b="0" i="0" u="none" strike="noStrike" kern="1200" cap="none" spc="0" normalizeH="0" baseline="0" noProof="0" dirty="0">
                <a:ln>
                  <a:noFill/>
                </a:ln>
                <a:solidFill>
                  <a:srgbClr val="156082">
                    <a:lumMod val="40000"/>
                    <a:lumOff val="60000"/>
                  </a:srgbClr>
                </a:solidFill>
                <a:effectLst/>
                <a:uLnTx/>
                <a:uFillTx/>
                <a:latin typeface="Menlo" panose="020B0609030804020204" pitchFamily="49" charset="0"/>
                <a:ea typeface="+mn-ea"/>
                <a:cs typeface="+mn-cs"/>
              </a:rPr>
              <a:t>		[0]=&gt; </a:t>
            </a:r>
            <a:r>
              <a:rPr kumimoji="0" lang="it-IT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156082">
                    <a:lumMod val="40000"/>
                    <a:lumOff val="60000"/>
                  </a:srgbClr>
                </a:solidFill>
                <a:effectLst/>
                <a:uLnTx/>
                <a:uFillTx/>
                <a:latin typeface="Menlo" panose="020B0609030804020204" pitchFamily="49" charset="0"/>
                <a:ea typeface="+mn-ea"/>
                <a:cs typeface="+mn-cs"/>
              </a:rPr>
              <a:t>string</a:t>
            </a:r>
            <a:r>
              <a:rPr kumimoji="0" lang="it-IT" sz="2800" b="0" i="0" u="none" strike="noStrike" kern="1200" cap="none" spc="0" normalizeH="0" baseline="0" noProof="0" dirty="0">
                <a:ln>
                  <a:noFill/>
                </a:ln>
                <a:solidFill>
                  <a:srgbClr val="156082">
                    <a:lumMod val="40000"/>
                    <a:lumOff val="60000"/>
                  </a:srgbClr>
                </a:solidFill>
                <a:effectLst/>
                <a:uLnTx/>
                <a:uFillTx/>
                <a:latin typeface="Menlo" panose="020B0609030804020204" pitchFamily="49" charset="0"/>
                <a:ea typeface="+mn-ea"/>
                <a:cs typeface="+mn-cs"/>
              </a:rPr>
              <a:t>(6) "bianco" </a:t>
            </a:r>
          </a:p>
          <a:p>
            <a:pPr marL="3657600" marR="0" lvl="8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b="0" i="0" u="none" strike="noStrike" kern="1200" cap="none" spc="0" normalizeH="0" baseline="0" noProof="0" dirty="0">
                <a:ln>
                  <a:noFill/>
                </a:ln>
                <a:solidFill>
                  <a:srgbClr val="156082">
                    <a:lumMod val="40000"/>
                    <a:lumOff val="60000"/>
                  </a:srgbClr>
                </a:solidFill>
                <a:effectLst/>
                <a:uLnTx/>
                <a:uFillTx/>
                <a:latin typeface="Menlo" panose="020B0609030804020204" pitchFamily="49" charset="0"/>
                <a:ea typeface="+mn-ea"/>
                <a:cs typeface="+mn-cs"/>
              </a:rPr>
              <a:t>		[1]=&gt; </a:t>
            </a:r>
            <a:r>
              <a:rPr kumimoji="0" lang="it-IT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156082">
                    <a:lumMod val="40000"/>
                    <a:lumOff val="60000"/>
                  </a:srgbClr>
                </a:solidFill>
                <a:effectLst/>
                <a:uLnTx/>
                <a:uFillTx/>
                <a:latin typeface="Menlo" panose="020B0609030804020204" pitchFamily="49" charset="0"/>
                <a:ea typeface="+mn-ea"/>
                <a:cs typeface="+mn-cs"/>
              </a:rPr>
              <a:t>string</a:t>
            </a:r>
            <a:r>
              <a:rPr kumimoji="0" lang="it-IT" sz="2800" b="0" i="0" u="none" strike="noStrike" kern="1200" cap="none" spc="0" normalizeH="0" baseline="0" noProof="0" dirty="0">
                <a:ln>
                  <a:noFill/>
                </a:ln>
                <a:solidFill>
                  <a:srgbClr val="156082">
                    <a:lumMod val="40000"/>
                    <a:lumOff val="60000"/>
                  </a:srgbClr>
                </a:solidFill>
                <a:effectLst/>
                <a:uLnTx/>
                <a:uFillTx/>
                <a:latin typeface="Menlo" panose="020B0609030804020204" pitchFamily="49" charset="0"/>
                <a:ea typeface="+mn-ea"/>
                <a:cs typeface="+mn-cs"/>
              </a:rPr>
              <a:t>(4) "nero" </a:t>
            </a:r>
          </a:p>
          <a:p>
            <a:pPr marL="3657600" marR="0" lvl="8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b="0" i="0" u="none" strike="noStrike" kern="1200" cap="none" spc="0" normalizeH="0" baseline="0" noProof="0" dirty="0">
                <a:ln>
                  <a:noFill/>
                </a:ln>
                <a:solidFill>
                  <a:srgbClr val="156082">
                    <a:lumMod val="40000"/>
                    <a:lumOff val="60000"/>
                  </a:srgbClr>
                </a:solidFill>
                <a:effectLst/>
                <a:uLnTx/>
                <a:uFillTx/>
                <a:latin typeface="Menlo" panose="020B0609030804020204" pitchFamily="49" charset="0"/>
                <a:ea typeface="+mn-ea"/>
                <a:cs typeface="+mn-cs"/>
              </a:rPr>
              <a:t>		[2]=&gt; </a:t>
            </a:r>
            <a:r>
              <a:rPr kumimoji="0" lang="it-IT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156082">
                    <a:lumMod val="40000"/>
                    <a:lumOff val="60000"/>
                  </a:srgbClr>
                </a:solidFill>
                <a:effectLst/>
                <a:uLnTx/>
                <a:uFillTx/>
                <a:latin typeface="Menlo" panose="020B0609030804020204" pitchFamily="49" charset="0"/>
                <a:ea typeface="+mn-ea"/>
                <a:cs typeface="+mn-cs"/>
              </a:rPr>
              <a:t>string</a:t>
            </a:r>
            <a:r>
              <a:rPr kumimoji="0" lang="it-IT" sz="2800" b="0" i="0" u="none" strike="noStrike" kern="1200" cap="none" spc="0" normalizeH="0" baseline="0" noProof="0" dirty="0">
                <a:ln>
                  <a:noFill/>
                </a:ln>
                <a:solidFill>
                  <a:srgbClr val="156082">
                    <a:lumMod val="40000"/>
                    <a:lumOff val="60000"/>
                  </a:srgbClr>
                </a:solidFill>
                <a:effectLst/>
                <a:uLnTx/>
                <a:uFillTx/>
                <a:latin typeface="Menlo" panose="020B0609030804020204" pitchFamily="49" charset="0"/>
                <a:ea typeface="+mn-ea"/>
                <a:cs typeface="+mn-cs"/>
              </a:rPr>
              <a:t>(5) "rosso" </a:t>
            </a:r>
          </a:p>
          <a:p>
            <a:pPr marL="3657600" marR="0" lvl="8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b="0" i="0" u="none" strike="noStrike" kern="1200" cap="none" spc="0" normalizeH="0" baseline="0" noProof="0" dirty="0">
                <a:ln>
                  <a:noFill/>
                </a:ln>
                <a:solidFill>
                  <a:srgbClr val="156082">
                    <a:lumMod val="40000"/>
                    <a:lumOff val="60000"/>
                  </a:srgbClr>
                </a:solidFill>
                <a:effectLst/>
                <a:uLnTx/>
                <a:uFillTx/>
                <a:latin typeface="Menlo" panose="020B0609030804020204" pitchFamily="49" charset="0"/>
                <a:ea typeface="+mn-ea"/>
                <a:cs typeface="+mn-cs"/>
              </a:rPr>
              <a:t>	}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2800" b="0" i="0" u="none" strike="noStrike" kern="1200" cap="none" spc="0" normalizeH="0" baseline="0" noProof="0" dirty="0">
              <a:ln>
                <a:noFill/>
              </a:ln>
              <a:solidFill>
                <a:srgbClr val="D4D4D4"/>
              </a:solidFill>
              <a:effectLst/>
              <a:uLnTx/>
              <a:uFillTx/>
              <a:latin typeface="Menlo" panose="020B0609030804020204" pitchFamily="49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8564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6D3779F-CE8D-66F1-0691-2202E6B81C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>
            <a:extLst>
              <a:ext uri="{FF2B5EF4-FFF2-40B4-BE49-F238E27FC236}">
                <a16:creationId xmlns:a16="http://schemas.microsoft.com/office/drawing/2014/main" id="{946A4F98-A4D1-6B32-EB64-8D9738DE832E}"/>
              </a:ext>
            </a:extLst>
          </p:cNvPr>
          <p:cNvSpPr/>
          <p:nvPr/>
        </p:nvSpPr>
        <p:spPr>
          <a:xfrm>
            <a:off x="0" y="0"/>
            <a:ext cx="12192000" cy="1166191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FB937865-7980-A808-81E7-769C969F75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596"/>
            <a:ext cx="10515600" cy="1111596"/>
          </a:xfrm>
        </p:spPr>
        <p:txBody>
          <a:bodyPr/>
          <a:lstStyle/>
          <a:p>
            <a:r>
              <a:rPr lang="it-IT" dirty="0">
                <a:solidFill>
                  <a:schemeClr val="bg1"/>
                </a:solidFill>
                <a:latin typeface="Aptos Mono" panose="020F0502020204030204" pitchFamily="34" charset="0"/>
                <a:cs typeface="Aptos Mono" panose="020F0502020204030204" pitchFamily="34" charset="0"/>
              </a:rPr>
              <a:t>Assegnare i valori agli array</a:t>
            </a: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EEBEF21C-591F-3517-E946-B5DCD32C1EF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5033" r="14091"/>
          <a:stretch>
            <a:fillRect/>
          </a:stretch>
        </p:blipFill>
        <p:spPr>
          <a:xfrm>
            <a:off x="3200400" y="2679653"/>
            <a:ext cx="5358384" cy="4123751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1A7BBA87-1D20-DF86-3CB1-FA54141A1260}"/>
              </a:ext>
            </a:extLst>
          </p:cNvPr>
          <p:cNvSpPr txBox="1"/>
          <p:nvPr/>
        </p:nvSpPr>
        <p:spPr>
          <a:xfrm>
            <a:off x="691896" y="1220787"/>
            <a:ext cx="11353800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b="0" i="0" u="none" strike="noStrike" kern="1200" cap="none" spc="0" normalizeH="0" baseline="0" noProof="0" dirty="0">
                <a:ln>
                  <a:noFill/>
                </a:ln>
                <a:solidFill>
                  <a:srgbClr val="569CD6"/>
                </a:solidFill>
                <a:effectLst/>
                <a:uLnTx/>
                <a:uFillTx/>
                <a:latin typeface="Menlo" panose="020B0609030804020204" pitchFamily="49" charset="0"/>
                <a:ea typeface="+mn-ea"/>
                <a:cs typeface="+mn-cs"/>
              </a:rPr>
              <a:t>&lt;?</a:t>
            </a:r>
            <a:r>
              <a:rPr kumimoji="0" lang="it-IT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569CD6"/>
                </a:solidFill>
                <a:effectLst/>
                <a:uLnTx/>
                <a:uFillTx/>
                <a:latin typeface="Menlo" panose="020B0609030804020204" pitchFamily="49" charset="0"/>
                <a:ea typeface="+mn-ea"/>
                <a:cs typeface="+mn-cs"/>
              </a:rPr>
              <a:t>php</a:t>
            </a:r>
            <a:endParaRPr kumimoji="0" lang="it-IT" sz="2800" b="0" i="0" u="none" strike="noStrike" kern="1200" cap="none" spc="0" normalizeH="0" baseline="0" noProof="0" dirty="0">
              <a:ln>
                <a:noFill/>
              </a:ln>
              <a:solidFill>
                <a:srgbClr val="D4D4D4"/>
              </a:solidFill>
              <a:effectLst/>
              <a:uLnTx/>
              <a:uFillTx/>
              <a:latin typeface="Menlo" panose="020B0609030804020204" pitchFamily="49" charset="0"/>
              <a:ea typeface="+mn-ea"/>
              <a:cs typeface="+mn-cs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it-IT" sz="2800" b="0" i="0" u="none" strike="noStrike" kern="1200" cap="none" spc="0" normalizeH="0" baseline="0" noProof="0" dirty="0">
                <a:ln>
                  <a:noFill/>
                </a:ln>
                <a:solidFill>
                  <a:srgbClr val="D4D4D4"/>
                </a:solidFill>
                <a:effectLst/>
                <a:uLnTx/>
                <a:uFillTx/>
                <a:latin typeface="Menlo" panose="020B0609030804020204" pitchFamily="49" charset="0"/>
                <a:ea typeface="+mn-ea"/>
                <a:cs typeface="+mn-cs"/>
              </a:rPr>
            </a:br>
            <a:r>
              <a:rPr kumimoji="0" lang="it-IT" sz="2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Menlo" panose="020B0609030804020204" pitchFamily="49" charset="0"/>
                <a:ea typeface="+mn-ea"/>
                <a:cs typeface="+mn-cs"/>
              </a:rPr>
              <a:t>// Esiste anche il metodo</a:t>
            </a:r>
            <a:br>
              <a:rPr kumimoji="0" lang="it-IT" sz="2800" b="0" i="0" u="none" strike="noStrike" kern="1200" cap="none" spc="0" normalizeH="0" baseline="0" noProof="0" dirty="0">
                <a:ln>
                  <a:noFill/>
                </a:ln>
                <a:solidFill>
                  <a:srgbClr val="D4D4D4"/>
                </a:solidFill>
                <a:effectLst/>
                <a:uLnTx/>
                <a:uFillTx/>
                <a:latin typeface="Menlo" panose="020B0609030804020204" pitchFamily="49" charset="0"/>
                <a:ea typeface="+mn-ea"/>
                <a:cs typeface="+mn-cs"/>
              </a:rPr>
            </a:br>
            <a:r>
              <a:rPr kumimoji="0" lang="it-IT" sz="2800" b="0" i="0" u="none" strike="noStrike" kern="1200" cap="none" spc="0" normalizeH="0" baseline="0" noProof="0" dirty="0">
                <a:ln>
                  <a:noFill/>
                </a:ln>
                <a:solidFill>
                  <a:srgbClr val="9CDCFE"/>
                </a:solidFill>
                <a:effectLst/>
                <a:uLnTx/>
                <a:uFillTx/>
                <a:latin typeface="Menlo" panose="020B0609030804020204" pitchFamily="49" charset="0"/>
                <a:ea typeface="+mn-ea"/>
                <a:cs typeface="+mn-cs"/>
              </a:rPr>
              <a:t>$colori</a:t>
            </a:r>
            <a:r>
              <a:rPr kumimoji="0" lang="it-IT" sz="2800" b="0" i="0" u="none" strike="noStrike" kern="1200" cap="none" spc="0" normalizeH="0" baseline="0" noProof="0" dirty="0">
                <a:ln>
                  <a:noFill/>
                </a:ln>
                <a:solidFill>
                  <a:srgbClr val="D4D4D4"/>
                </a:solidFill>
                <a:effectLst/>
                <a:uLnTx/>
                <a:uFillTx/>
                <a:latin typeface="Menlo" panose="020B0609030804020204" pitchFamily="49" charset="0"/>
                <a:ea typeface="+mn-ea"/>
                <a:cs typeface="+mn-cs"/>
              </a:rPr>
              <a:t> = </a:t>
            </a:r>
            <a:r>
              <a:rPr kumimoji="0" lang="it-IT" sz="2800" b="0" i="0" u="none" strike="noStrike" kern="1200" cap="none" spc="0" normalizeH="0" baseline="0" noProof="0" dirty="0">
                <a:ln>
                  <a:noFill/>
                </a:ln>
                <a:solidFill>
                  <a:srgbClr val="DCDCAA"/>
                </a:solidFill>
                <a:effectLst/>
                <a:uLnTx/>
                <a:uFillTx/>
                <a:latin typeface="Menlo" panose="020B0609030804020204" pitchFamily="49" charset="0"/>
                <a:ea typeface="+mn-ea"/>
                <a:cs typeface="+mn-cs"/>
              </a:rPr>
              <a:t>array</a:t>
            </a:r>
            <a:r>
              <a:rPr kumimoji="0" lang="it-IT" sz="2800" b="0" i="0" u="none" strike="noStrike" kern="1200" cap="none" spc="0" normalizeH="0" baseline="0" noProof="0" dirty="0">
                <a:ln>
                  <a:noFill/>
                </a:ln>
                <a:solidFill>
                  <a:srgbClr val="D4D4D4"/>
                </a:solidFill>
                <a:effectLst/>
                <a:uLnTx/>
                <a:uFillTx/>
                <a:latin typeface="Menlo" panose="020B0609030804020204" pitchFamily="49" charset="0"/>
                <a:ea typeface="+mn-ea"/>
                <a:cs typeface="+mn-cs"/>
              </a:rPr>
              <a:t>(</a:t>
            </a:r>
            <a:r>
              <a:rPr kumimoji="0" lang="it-IT" sz="2800" b="0" i="0" u="none" strike="noStrike" kern="1200" cap="none" spc="0" normalizeH="0" baseline="0" noProof="0" dirty="0">
                <a:ln>
                  <a:noFill/>
                </a:ln>
                <a:solidFill>
                  <a:srgbClr val="CE9178"/>
                </a:solidFill>
                <a:effectLst/>
                <a:uLnTx/>
                <a:uFillTx/>
                <a:latin typeface="Menlo" panose="020B0609030804020204" pitchFamily="49" charset="0"/>
                <a:ea typeface="+mn-ea"/>
                <a:cs typeface="+mn-cs"/>
              </a:rPr>
              <a:t>"bianco"</a:t>
            </a:r>
            <a:r>
              <a:rPr kumimoji="0" lang="it-IT" sz="2800" b="0" i="0" u="none" strike="noStrike" kern="1200" cap="none" spc="0" normalizeH="0" baseline="0" noProof="0" dirty="0">
                <a:ln>
                  <a:noFill/>
                </a:ln>
                <a:solidFill>
                  <a:srgbClr val="D4D4D4"/>
                </a:solidFill>
                <a:effectLst/>
                <a:uLnTx/>
                <a:uFillTx/>
                <a:latin typeface="Menlo" panose="020B0609030804020204" pitchFamily="49" charset="0"/>
                <a:ea typeface="+mn-ea"/>
                <a:cs typeface="+mn-cs"/>
              </a:rPr>
              <a:t>, </a:t>
            </a:r>
            <a:r>
              <a:rPr kumimoji="0" lang="it-IT" sz="2800" b="0" i="0" u="none" strike="noStrike" kern="1200" cap="none" spc="0" normalizeH="0" baseline="0" noProof="0" dirty="0">
                <a:ln>
                  <a:noFill/>
                </a:ln>
                <a:solidFill>
                  <a:srgbClr val="CE9178"/>
                </a:solidFill>
                <a:effectLst/>
                <a:uLnTx/>
                <a:uFillTx/>
                <a:latin typeface="Menlo" panose="020B0609030804020204" pitchFamily="49" charset="0"/>
                <a:ea typeface="+mn-ea"/>
                <a:cs typeface="+mn-cs"/>
              </a:rPr>
              <a:t>"nero"</a:t>
            </a:r>
            <a:r>
              <a:rPr kumimoji="0" lang="it-IT" sz="2800" b="0" i="0" u="none" strike="noStrike" kern="1200" cap="none" spc="0" normalizeH="0" baseline="0" noProof="0" dirty="0">
                <a:ln>
                  <a:noFill/>
                </a:ln>
                <a:solidFill>
                  <a:srgbClr val="D4D4D4"/>
                </a:solidFill>
                <a:effectLst/>
                <a:uLnTx/>
                <a:uFillTx/>
                <a:latin typeface="Menlo" panose="020B0609030804020204" pitchFamily="49" charset="0"/>
                <a:ea typeface="+mn-ea"/>
                <a:cs typeface="+mn-cs"/>
              </a:rPr>
              <a:t>, </a:t>
            </a:r>
            <a:r>
              <a:rPr kumimoji="0" lang="it-IT" sz="2800" b="0" i="0" u="none" strike="noStrike" kern="1200" cap="none" spc="0" normalizeH="0" baseline="0" noProof="0" dirty="0">
                <a:ln>
                  <a:noFill/>
                </a:ln>
                <a:solidFill>
                  <a:srgbClr val="CE9178"/>
                </a:solidFill>
                <a:effectLst/>
                <a:uLnTx/>
                <a:uFillTx/>
                <a:latin typeface="Menlo" panose="020B0609030804020204" pitchFamily="49" charset="0"/>
                <a:ea typeface="+mn-ea"/>
                <a:cs typeface="+mn-cs"/>
              </a:rPr>
              <a:t>"rosso"</a:t>
            </a:r>
            <a:r>
              <a:rPr kumimoji="0" lang="it-IT" sz="2800" b="0" i="0" u="none" strike="noStrike" kern="1200" cap="none" spc="0" normalizeH="0" baseline="0" noProof="0" dirty="0">
                <a:ln>
                  <a:noFill/>
                </a:ln>
                <a:solidFill>
                  <a:srgbClr val="D4D4D4"/>
                </a:solidFill>
                <a:effectLst/>
                <a:uLnTx/>
                <a:uFillTx/>
                <a:latin typeface="Menlo" panose="020B0609030804020204" pitchFamily="49" charset="0"/>
                <a:ea typeface="+mn-ea"/>
                <a:cs typeface="+mn-cs"/>
              </a:rPr>
              <a:t>);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2800" b="0" i="0" u="none" strike="noStrike" kern="1200" cap="none" spc="0" normalizeH="0" baseline="0" noProof="0" dirty="0">
              <a:ln>
                <a:noFill/>
              </a:ln>
              <a:solidFill>
                <a:srgbClr val="D4D4D4"/>
              </a:solidFill>
              <a:effectLst/>
              <a:uLnTx/>
              <a:uFillTx/>
              <a:latin typeface="Menlo" panose="020B0609030804020204" pitchFamily="49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07951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1E1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>
            <a:extLst>
              <a:ext uri="{FF2B5EF4-FFF2-40B4-BE49-F238E27FC236}">
                <a16:creationId xmlns:a16="http://schemas.microsoft.com/office/drawing/2014/main" id="{39AA8093-EE8E-FAEF-4B10-7DF3F65E26B1}"/>
              </a:ext>
            </a:extLst>
          </p:cNvPr>
          <p:cNvSpPr/>
          <p:nvPr/>
        </p:nvSpPr>
        <p:spPr>
          <a:xfrm>
            <a:off x="0" y="0"/>
            <a:ext cx="12192000" cy="1166191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FE6C0BB8-A267-C0CA-AD68-C2B3FD22C0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596"/>
            <a:ext cx="10515600" cy="1111596"/>
          </a:xfrm>
        </p:spPr>
        <p:txBody>
          <a:bodyPr/>
          <a:lstStyle/>
          <a:p>
            <a:r>
              <a:rPr lang="it-IT" dirty="0">
                <a:solidFill>
                  <a:schemeClr val="bg1"/>
                </a:solidFill>
                <a:latin typeface="Aptos Mono" panose="020F0502020204030204" pitchFamily="34" charset="0"/>
                <a:cs typeface="Aptos Mono" panose="020F0502020204030204" pitchFamily="34" charset="0"/>
              </a:rPr>
              <a:t>Array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5A5E3B79-6EA6-BF30-361D-E8F5C20A5EA1}"/>
              </a:ext>
            </a:extLst>
          </p:cNvPr>
          <p:cNvSpPr txBox="1"/>
          <p:nvPr/>
        </p:nvSpPr>
        <p:spPr>
          <a:xfrm>
            <a:off x="981293" y="1589811"/>
            <a:ext cx="10229414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569CD6"/>
                </a:solidFill>
                <a:effectLst/>
                <a:highlight>
                  <a:srgbClr val="1E1E1E"/>
                </a:highlight>
                <a:uLnTx/>
                <a:uFillTx/>
                <a:latin typeface="Menlo" panose="020B0609030804020204" pitchFamily="49" charset="0"/>
                <a:ea typeface="+mn-ea"/>
                <a:cs typeface="+mn-cs"/>
              </a:rPr>
              <a:t>&lt;?</a:t>
            </a:r>
            <a:r>
              <a:rPr kumimoji="0" lang="it-IT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569CD6"/>
                </a:solidFill>
                <a:effectLst/>
                <a:highlight>
                  <a:srgbClr val="1E1E1E"/>
                </a:highlight>
                <a:uLnTx/>
                <a:uFillTx/>
                <a:latin typeface="Menlo" panose="020B0609030804020204" pitchFamily="49" charset="0"/>
                <a:ea typeface="+mn-ea"/>
                <a:cs typeface="+mn-cs"/>
              </a:rPr>
              <a:t>php</a:t>
            </a:r>
            <a:endParaRPr kumimoji="0" lang="it-IT" sz="2400" b="0" i="0" u="none" strike="noStrike" kern="1200" cap="none" spc="0" normalizeH="0" baseline="0" noProof="0" dirty="0">
              <a:ln>
                <a:noFill/>
              </a:ln>
              <a:solidFill>
                <a:srgbClr val="D4D4D4"/>
              </a:solidFill>
              <a:effectLst/>
              <a:highlight>
                <a:srgbClr val="1E1E1E"/>
              </a:highlight>
              <a:uLnTx/>
              <a:uFillTx/>
              <a:latin typeface="Menlo" panose="020B0609030804020204" pitchFamily="49" charset="0"/>
              <a:ea typeface="+mn-ea"/>
              <a:cs typeface="+mn-cs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9CDCFE"/>
                </a:solidFill>
                <a:effectLst/>
                <a:highlight>
                  <a:srgbClr val="1E1E1E"/>
                </a:highlight>
                <a:uLnTx/>
                <a:uFillTx/>
                <a:latin typeface="Menlo" panose="020B0609030804020204" pitchFamily="49" charset="0"/>
                <a:ea typeface="+mn-ea"/>
                <a:cs typeface="+mn-cs"/>
              </a:rPr>
              <a:t>	$colori</a:t>
            </a: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D4D4D4"/>
                </a:solidFill>
                <a:effectLst/>
                <a:highlight>
                  <a:srgbClr val="1E1E1E"/>
                </a:highlight>
                <a:uLnTx/>
                <a:uFillTx/>
                <a:latin typeface="Menlo" panose="020B0609030804020204" pitchFamily="49" charset="0"/>
                <a:ea typeface="+mn-ea"/>
                <a:cs typeface="+mn-cs"/>
              </a:rPr>
              <a:t> = [</a:t>
            </a: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CE9178"/>
                </a:solidFill>
                <a:effectLst/>
                <a:highlight>
                  <a:srgbClr val="1E1E1E"/>
                </a:highlight>
                <a:uLnTx/>
                <a:uFillTx/>
                <a:latin typeface="Menlo" panose="020B0609030804020204" pitchFamily="49" charset="0"/>
                <a:ea typeface="+mn-ea"/>
                <a:cs typeface="+mn-cs"/>
              </a:rPr>
              <a:t>"bianco"</a:t>
            </a: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D4D4D4"/>
                </a:solidFill>
                <a:effectLst/>
                <a:highlight>
                  <a:srgbClr val="1E1E1E"/>
                </a:highlight>
                <a:uLnTx/>
                <a:uFillTx/>
                <a:latin typeface="Menlo" panose="020B0609030804020204" pitchFamily="49" charset="0"/>
                <a:ea typeface="+mn-ea"/>
                <a:cs typeface="+mn-cs"/>
              </a:rPr>
              <a:t>, </a:t>
            </a: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CE9178"/>
                </a:solidFill>
                <a:effectLst/>
                <a:highlight>
                  <a:srgbClr val="1E1E1E"/>
                </a:highlight>
                <a:uLnTx/>
                <a:uFillTx/>
                <a:latin typeface="Menlo" panose="020B0609030804020204" pitchFamily="49" charset="0"/>
                <a:ea typeface="+mn-ea"/>
                <a:cs typeface="+mn-cs"/>
              </a:rPr>
              <a:t>"nero"</a:t>
            </a: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D4D4D4"/>
                </a:solidFill>
                <a:effectLst/>
                <a:highlight>
                  <a:srgbClr val="1E1E1E"/>
                </a:highlight>
                <a:uLnTx/>
                <a:uFillTx/>
                <a:latin typeface="Menlo" panose="020B0609030804020204" pitchFamily="49" charset="0"/>
                <a:ea typeface="+mn-ea"/>
                <a:cs typeface="+mn-cs"/>
              </a:rPr>
              <a:t>, </a:t>
            </a: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CE9178"/>
                </a:solidFill>
                <a:effectLst/>
                <a:highlight>
                  <a:srgbClr val="1E1E1E"/>
                </a:highlight>
                <a:uLnTx/>
                <a:uFillTx/>
                <a:latin typeface="Menlo" panose="020B0609030804020204" pitchFamily="49" charset="0"/>
                <a:ea typeface="+mn-ea"/>
                <a:cs typeface="+mn-cs"/>
              </a:rPr>
              <a:t>"rosso"</a:t>
            </a: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D4D4D4"/>
                </a:solidFill>
                <a:effectLst/>
                <a:highlight>
                  <a:srgbClr val="1E1E1E"/>
                </a:highlight>
                <a:uLnTx/>
                <a:uFillTx/>
                <a:latin typeface="Menlo" panose="020B0609030804020204" pitchFamily="49" charset="0"/>
                <a:ea typeface="+mn-ea"/>
                <a:cs typeface="+mn-cs"/>
              </a:rPr>
              <a:t>];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D4D4D4"/>
                </a:solidFill>
                <a:effectLst/>
                <a:highlight>
                  <a:srgbClr val="1E1E1E"/>
                </a:highlight>
                <a:uLnTx/>
                <a:uFillTx/>
                <a:latin typeface="Menlo" panose="020B0609030804020204" pitchFamily="49" charset="0"/>
                <a:ea typeface="+mn-ea"/>
                <a:cs typeface="+mn-cs"/>
              </a:rPr>
            </a:b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D4D4D4"/>
                </a:solidFill>
                <a:effectLst/>
                <a:highlight>
                  <a:srgbClr val="1E1E1E"/>
                </a:highlight>
                <a:uLnTx/>
                <a:uFillTx/>
                <a:latin typeface="Menlo" panose="020B0609030804020204" pitchFamily="49" charset="0"/>
                <a:ea typeface="+mn-ea"/>
                <a:cs typeface="+mn-cs"/>
              </a:rPr>
              <a:t>	</a:t>
            </a: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6A9955"/>
                </a:solidFill>
                <a:effectLst/>
                <a:highlight>
                  <a:srgbClr val="1E1E1E"/>
                </a:highlight>
                <a:uLnTx/>
                <a:uFillTx/>
                <a:latin typeface="Menlo" panose="020B0609030804020204" pitchFamily="49" charset="0"/>
                <a:ea typeface="+mn-ea"/>
                <a:cs typeface="+mn-cs"/>
              </a:rPr>
              <a:t>// Contare gli elementi </a:t>
            </a:r>
            <a:endParaRPr kumimoji="0" lang="it-IT" sz="2400" b="0" i="0" u="none" strike="noStrike" kern="1200" cap="none" spc="0" normalizeH="0" baseline="0" noProof="0" dirty="0">
              <a:ln>
                <a:noFill/>
              </a:ln>
              <a:solidFill>
                <a:srgbClr val="D4D4D4"/>
              </a:solidFill>
              <a:effectLst/>
              <a:highlight>
                <a:srgbClr val="1E1E1E"/>
              </a:highlight>
              <a:uLnTx/>
              <a:uFillTx/>
              <a:latin typeface="Menlo" panose="020B0609030804020204" pitchFamily="49" charset="0"/>
              <a:ea typeface="+mn-ea"/>
              <a:cs typeface="+mn-cs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DCDCAA"/>
                </a:solidFill>
                <a:effectLst/>
                <a:highlight>
                  <a:srgbClr val="1E1E1E"/>
                </a:highlight>
                <a:uLnTx/>
                <a:uFillTx/>
                <a:latin typeface="Menlo" panose="020B0609030804020204" pitchFamily="49" charset="0"/>
                <a:ea typeface="+mn-ea"/>
                <a:cs typeface="+mn-cs"/>
              </a:rPr>
              <a:t>	</a:t>
            </a:r>
            <a:r>
              <a:rPr kumimoji="0" lang="it-IT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DCDCAA"/>
                </a:solidFill>
                <a:effectLst/>
                <a:highlight>
                  <a:srgbClr val="1E1E1E"/>
                </a:highlight>
                <a:uLnTx/>
                <a:uFillTx/>
                <a:latin typeface="Menlo" panose="020B0609030804020204" pitchFamily="49" charset="0"/>
                <a:ea typeface="+mn-ea"/>
                <a:cs typeface="+mn-cs"/>
              </a:rPr>
              <a:t>echo</a:t>
            </a: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D4D4D4"/>
                </a:solidFill>
                <a:effectLst/>
                <a:highlight>
                  <a:srgbClr val="1E1E1E"/>
                </a:highlight>
                <a:uLnTx/>
                <a:uFillTx/>
                <a:latin typeface="Menlo" panose="020B0609030804020204" pitchFamily="49" charset="0"/>
                <a:ea typeface="+mn-ea"/>
                <a:cs typeface="+mn-cs"/>
              </a:rPr>
              <a:t> </a:t>
            </a:r>
            <a:r>
              <a:rPr kumimoji="0" lang="it-IT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DCDCAA"/>
                </a:solidFill>
                <a:effectLst/>
                <a:highlight>
                  <a:srgbClr val="1E1E1E"/>
                </a:highlight>
                <a:uLnTx/>
                <a:uFillTx/>
                <a:latin typeface="Menlo" panose="020B0609030804020204" pitchFamily="49" charset="0"/>
                <a:ea typeface="+mn-ea"/>
                <a:cs typeface="+mn-cs"/>
              </a:rPr>
              <a:t>count</a:t>
            </a: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D4D4D4"/>
                </a:solidFill>
                <a:effectLst/>
                <a:highlight>
                  <a:srgbClr val="1E1E1E"/>
                </a:highlight>
                <a:uLnTx/>
                <a:uFillTx/>
                <a:latin typeface="Menlo" panose="020B0609030804020204" pitchFamily="49" charset="0"/>
                <a:ea typeface="+mn-ea"/>
                <a:cs typeface="+mn-cs"/>
              </a:rPr>
              <a:t>(</a:t>
            </a: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9CDCFE"/>
                </a:solidFill>
                <a:effectLst/>
                <a:highlight>
                  <a:srgbClr val="1E1E1E"/>
                </a:highlight>
                <a:uLnTx/>
                <a:uFillTx/>
                <a:latin typeface="Menlo" panose="020B0609030804020204" pitchFamily="49" charset="0"/>
                <a:ea typeface="+mn-ea"/>
                <a:cs typeface="+mn-cs"/>
              </a:rPr>
              <a:t>$colori</a:t>
            </a: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D4D4D4"/>
                </a:solidFill>
                <a:effectLst/>
                <a:highlight>
                  <a:srgbClr val="1E1E1E"/>
                </a:highlight>
                <a:uLnTx/>
                <a:uFillTx/>
                <a:latin typeface="Menlo" panose="020B0609030804020204" pitchFamily="49" charset="0"/>
                <a:ea typeface="+mn-ea"/>
                <a:cs typeface="+mn-cs"/>
              </a:rPr>
              <a:t>);           </a:t>
            </a: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6A9955"/>
                </a:solidFill>
                <a:effectLst/>
                <a:highlight>
                  <a:srgbClr val="1E1E1E"/>
                </a:highlight>
                <a:uLnTx/>
                <a:uFillTx/>
                <a:latin typeface="Menlo" panose="020B0609030804020204" pitchFamily="49" charset="0"/>
                <a:ea typeface="+mn-ea"/>
                <a:cs typeface="+mn-cs"/>
              </a:rPr>
              <a:t>// Output: 3</a:t>
            </a:r>
            <a:endParaRPr kumimoji="0" lang="it-IT" sz="2400" b="0" i="0" u="none" strike="noStrike" kern="1200" cap="none" spc="0" normalizeH="0" baseline="0" noProof="0" dirty="0">
              <a:ln>
                <a:noFill/>
              </a:ln>
              <a:solidFill>
                <a:srgbClr val="D4D4D4"/>
              </a:solidFill>
              <a:effectLst/>
              <a:highlight>
                <a:srgbClr val="1E1E1E"/>
              </a:highlight>
              <a:uLnTx/>
              <a:uFillTx/>
              <a:latin typeface="Menlo" panose="020B0609030804020204" pitchFamily="49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D4D4D4"/>
                </a:solidFill>
                <a:effectLst/>
                <a:highlight>
                  <a:srgbClr val="1E1E1E"/>
                </a:highlight>
                <a:uLnTx/>
                <a:uFillTx/>
                <a:latin typeface="Menlo" panose="020B0609030804020204" pitchFamily="49" charset="0"/>
                <a:ea typeface="+mn-ea"/>
                <a:cs typeface="+mn-cs"/>
              </a:rPr>
            </a:b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D4D4D4"/>
                </a:solidFill>
                <a:effectLst/>
                <a:highlight>
                  <a:srgbClr val="1E1E1E"/>
                </a:highlight>
                <a:uLnTx/>
                <a:uFillTx/>
                <a:latin typeface="Menlo" panose="020B0609030804020204" pitchFamily="49" charset="0"/>
                <a:ea typeface="+mn-ea"/>
                <a:cs typeface="+mn-cs"/>
              </a:rPr>
              <a:t>	</a:t>
            </a: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6A9955"/>
                </a:solidFill>
                <a:effectLst/>
                <a:highlight>
                  <a:srgbClr val="1E1E1E"/>
                </a:highlight>
                <a:uLnTx/>
                <a:uFillTx/>
                <a:latin typeface="Menlo" panose="020B0609030804020204" pitchFamily="49" charset="0"/>
                <a:ea typeface="+mn-ea"/>
                <a:cs typeface="+mn-cs"/>
              </a:rPr>
              <a:t>// Accedere a un elemento</a:t>
            </a:r>
            <a:endParaRPr kumimoji="0" lang="it-IT" sz="2400" b="0" i="0" u="none" strike="noStrike" kern="1200" cap="none" spc="0" normalizeH="0" baseline="0" noProof="0" dirty="0">
              <a:ln>
                <a:noFill/>
              </a:ln>
              <a:solidFill>
                <a:srgbClr val="D4D4D4"/>
              </a:solidFill>
              <a:effectLst/>
              <a:highlight>
                <a:srgbClr val="1E1E1E"/>
              </a:highlight>
              <a:uLnTx/>
              <a:uFillTx/>
              <a:latin typeface="Menlo" panose="020B0609030804020204" pitchFamily="49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DCDCAA"/>
                </a:solidFill>
                <a:effectLst/>
                <a:highlight>
                  <a:srgbClr val="1E1E1E"/>
                </a:highlight>
                <a:uLnTx/>
                <a:uFillTx/>
                <a:latin typeface="Menlo" panose="020B0609030804020204" pitchFamily="49" charset="0"/>
                <a:ea typeface="+mn-ea"/>
                <a:cs typeface="+mn-cs"/>
              </a:rPr>
              <a:t>	</a:t>
            </a:r>
            <a:r>
              <a:rPr kumimoji="0" lang="it-IT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DCDCAA"/>
                </a:solidFill>
                <a:effectLst/>
                <a:highlight>
                  <a:srgbClr val="1E1E1E"/>
                </a:highlight>
                <a:uLnTx/>
                <a:uFillTx/>
                <a:latin typeface="Menlo" panose="020B0609030804020204" pitchFamily="49" charset="0"/>
                <a:ea typeface="+mn-ea"/>
                <a:cs typeface="+mn-cs"/>
              </a:rPr>
              <a:t>echo</a:t>
            </a: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D4D4D4"/>
                </a:solidFill>
                <a:effectLst/>
                <a:highlight>
                  <a:srgbClr val="1E1E1E"/>
                </a:highlight>
                <a:uLnTx/>
                <a:uFillTx/>
                <a:latin typeface="Menlo" panose="020B0609030804020204" pitchFamily="49" charset="0"/>
                <a:ea typeface="+mn-ea"/>
                <a:cs typeface="+mn-cs"/>
              </a:rPr>
              <a:t> </a:t>
            </a: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9CDCFE"/>
                </a:solidFill>
                <a:effectLst/>
                <a:highlight>
                  <a:srgbClr val="1E1E1E"/>
                </a:highlight>
                <a:uLnTx/>
                <a:uFillTx/>
                <a:latin typeface="Menlo" panose="020B0609030804020204" pitchFamily="49" charset="0"/>
                <a:ea typeface="+mn-ea"/>
                <a:cs typeface="+mn-cs"/>
              </a:rPr>
              <a:t>$colori</a:t>
            </a: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D4D4D4"/>
                </a:solidFill>
                <a:effectLst/>
                <a:highlight>
                  <a:srgbClr val="1E1E1E"/>
                </a:highlight>
                <a:uLnTx/>
                <a:uFillTx/>
                <a:latin typeface="Menlo" panose="020B0609030804020204" pitchFamily="49" charset="0"/>
                <a:ea typeface="+mn-ea"/>
                <a:cs typeface="+mn-cs"/>
              </a:rPr>
              <a:t>[</a:t>
            </a: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B5CEA8"/>
                </a:solidFill>
                <a:effectLst/>
                <a:highlight>
                  <a:srgbClr val="1E1E1E"/>
                </a:highlight>
                <a:uLnTx/>
                <a:uFillTx/>
                <a:latin typeface="Menlo" panose="020B0609030804020204" pitchFamily="49" charset="0"/>
                <a:ea typeface="+mn-ea"/>
                <a:cs typeface="+mn-cs"/>
              </a:rPr>
              <a:t>1</a:t>
            </a: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D4D4D4"/>
                </a:solidFill>
                <a:effectLst/>
                <a:highlight>
                  <a:srgbClr val="1E1E1E"/>
                </a:highlight>
                <a:uLnTx/>
                <a:uFillTx/>
                <a:latin typeface="Menlo" panose="020B0609030804020204" pitchFamily="49" charset="0"/>
                <a:ea typeface="+mn-ea"/>
                <a:cs typeface="+mn-cs"/>
              </a:rPr>
              <a:t>];               </a:t>
            </a: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6A9955"/>
                </a:solidFill>
                <a:effectLst/>
                <a:highlight>
                  <a:srgbClr val="1E1E1E"/>
                </a:highlight>
                <a:uLnTx/>
                <a:uFillTx/>
                <a:latin typeface="Menlo" panose="020B0609030804020204" pitchFamily="49" charset="0"/>
                <a:ea typeface="+mn-ea"/>
                <a:cs typeface="+mn-cs"/>
              </a:rPr>
              <a:t>// Output: nero</a:t>
            </a:r>
            <a:endParaRPr kumimoji="0" lang="it-IT" sz="2400" b="0" i="0" u="none" strike="noStrike" kern="1200" cap="none" spc="0" normalizeH="0" baseline="0" noProof="0" dirty="0">
              <a:ln>
                <a:noFill/>
              </a:ln>
              <a:solidFill>
                <a:srgbClr val="D4D4D4"/>
              </a:solidFill>
              <a:effectLst/>
              <a:highlight>
                <a:srgbClr val="1E1E1E"/>
              </a:highlight>
              <a:uLnTx/>
              <a:uFillTx/>
              <a:latin typeface="Menlo" panose="020B0609030804020204" pitchFamily="49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D4D4D4"/>
                </a:solidFill>
                <a:effectLst/>
                <a:highlight>
                  <a:srgbClr val="1E1E1E"/>
                </a:highlight>
                <a:uLnTx/>
                <a:uFillTx/>
                <a:latin typeface="Menlo" panose="020B0609030804020204" pitchFamily="49" charset="0"/>
                <a:ea typeface="+mn-ea"/>
                <a:cs typeface="+mn-cs"/>
              </a:rPr>
            </a:b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D4D4D4"/>
                </a:solidFill>
                <a:effectLst/>
                <a:highlight>
                  <a:srgbClr val="1E1E1E"/>
                </a:highlight>
                <a:uLnTx/>
                <a:uFillTx/>
                <a:latin typeface="Menlo" panose="020B0609030804020204" pitchFamily="49" charset="0"/>
                <a:ea typeface="+mn-ea"/>
                <a:cs typeface="+mn-cs"/>
              </a:rPr>
              <a:t>	</a:t>
            </a: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6A9955"/>
                </a:solidFill>
                <a:effectLst/>
                <a:highlight>
                  <a:srgbClr val="1E1E1E"/>
                </a:highlight>
                <a:uLnTx/>
                <a:uFillTx/>
                <a:latin typeface="Menlo" panose="020B0609030804020204" pitchFamily="49" charset="0"/>
                <a:ea typeface="+mn-ea"/>
                <a:cs typeface="+mn-cs"/>
              </a:rPr>
              <a:t>// Cambiare il valore di un elemento</a:t>
            </a:r>
            <a:endParaRPr kumimoji="0" lang="it-IT" sz="2400" b="0" i="0" u="none" strike="noStrike" kern="1200" cap="none" spc="0" normalizeH="0" baseline="0" noProof="0" dirty="0">
              <a:ln>
                <a:noFill/>
              </a:ln>
              <a:solidFill>
                <a:srgbClr val="D4D4D4"/>
              </a:solidFill>
              <a:effectLst/>
              <a:highlight>
                <a:srgbClr val="1E1E1E"/>
              </a:highlight>
              <a:uLnTx/>
              <a:uFillTx/>
              <a:latin typeface="Menlo" panose="020B0609030804020204" pitchFamily="49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9CDCFE"/>
                </a:solidFill>
                <a:effectLst/>
                <a:highlight>
                  <a:srgbClr val="1E1E1E"/>
                </a:highlight>
                <a:uLnTx/>
                <a:uFillTx/>
                <a:latin typeface="Menlo" panose="020B0609030804020204" pitchFamily="49" charset="0"/>
                <a:ea typeface="+mn-ea"/>
                <a:cs typeface="+mn-cs"/>
              </a:rPr>
              <a:t>	$colori</a:t>
            </a: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D4D4D4"/>
                </a:solidFill>
                <a:effectLst/>
                <a:highlight>
                  <a:srgbClr val="1E1E1E"/>
                </a:highlight>
                <a:uLnTx/>
                <a:uFillTx/>
                <a:latin typeface="Menlo" panose="020B0609030804020204" pitchFamily="49" charset="0"/>
                <a:ea typeface="+mn-ea"/>
                <a:cs typeface="+mn-cs"/>
              </a:rPr>
              <a:t>[</a:t>
            </a: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B5CEA8"/>
                </a:solidFill>
                <a:effectLst/>
                <a:highlight>
                  <a:srgbClr val="1E1E1E"/>
                </a:highlight>
                <a:uLnTx/>
                <a:uFillTx/>
                <a:latin typeface="Menlo" panose="020B0609030804020204" pitchFamily="49" charset="0"/>
                <a:ea typeface="+mn-ea"/>
                <a:cs typeface="+mn-cs"/>
              </a:rPr>
              <a:t>1</a:t>
            </a: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D4D4D4"/>
                </a:solidFill>
                <a:effectLst/>
                <a:highlight>
                  <a:srgbClr val="1E1E1E"/>
                </a:highlight>
                <a:uLnTx/>
                <a:uFillTx/>
                <a:latin typeface="Menlo" panose="020B0609030804020204" pitchFamily="49" charset="0"/>
                <a:ea typeface="+mn-ea"/>
                <a:cs typeface="+mn-cs"/>
              </a:rPr>
              <a:t>] = </a:t>
            </a: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CE9178"/>
                </a:solidFill>
                <a:effectLst/>
                <a:highlight>
                  <a:srgbClr val="1E1E1E"/>
                </a:highlight>
                <a:uLnTx/>
                <a:uFillTx/>
                <a:latin typeface="Menlo" panose="020B0609030804020204" pitchFamily="49" charset="0"/>
                <a:ea typeface="+mn-ea"/>
                <a:cs typeface="+mn-cs"/>
              </a:rPr>
              <a:t>"verde"</a:t>
            </a: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D4D4D4"/>
                </a:solidFill>
                <a:effectLst/>
                <a:highlight>
                  <a:srgbClr val="1E1E1E"/>
                </a:highlight>
                <a:uLnTx/>
                <a:uFillTx/>
                <a:latin typeface="Menlo" panose="020B0609030804020204" pitchFamily="49" charset="0"/>
                <a:ea typeface="+mn-ea"/>
                <a:cs typeface="+mn-cs"/>
              </a:rPr>
              <a:t>;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DCDCAA"/>
                </a:solidFill>
                <a:effectLst/>
                <a:highlight>
                  <a:srgbClr val="1E1E1E"/>
                </a:highlight>
                <a:uLnTx/>
                <a:uFillTx/>
                <a:latin typeface="Menlo" panose="020B0609030804020204" pitchFamily="49" charset="0"/>
                <a:ea typeface="+mn-ea"/>
                <a:cs typeface="+mn-cs"/>
              </a:rPr>
              <a:t>	</a:t>
            </a:r>
            <a:r>
              <a:rPr kumimoji="0" lang="it-IT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DCDCAA"/>
                </a:solidFill>
                <a:effectLst/>
                <a:highlight>
                  <a:srgbClr val="1E1E1E"/>
                </a:highlight>
                <a:uLnTx/>
                <a:uFillTx/>
                <a:latin typeface="Menlo" panose="020B0609030804020204" pitchFamily="49" charset="0"/>
                <a:ea typeface="+mn-ea"/>
                <a:cs typeface="+mn-cs"/>
              </a:rPr>
              <a:t>echo</a:t>
            </a: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D4D4D4"/>
                </a:solidFill>
                <a:effectLst/>
                <a:highlight>
                  <a:srgbClr val="1E1E1E"/>
                </a:highlight>
                <a:uLnTx/>
                <a:uFillTx/>
                <a:latin typeface="Menlo" panose="020B0609030804020204" pitchFamily="49" charset="0"/>
                <a:ea typeface="+mn-ea"/>
                <a:cs typeface="+mn-cs"/>
              </a:rPr>
              <a:t> </a:t>
            </a: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9CDCFE"/>
                </a:solidFill>
                <a:effectLst/>
                <a:highlight>
                  <a:srgbClr val="1E1E1E"/>
                </a:highlight>
                <a:uLnTx/>
                <a:uFillTx/>
                <a:latin typeface="Menlo" panose="020B0609030804020204" pitchFamily="49" charset="0"/>
                <a:ea typeface="+mn-ea"/>
                <a:cs typeface="+mn-cs"/>
              </a:rPr>
              <a:t>$colori</a:t>
            </a: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D4D4D4"/>
                </a:solidFill>
                <a:effectLst/>
                <a:highlight>
                  <a:srgbClr val="1E1E1E"/>
                </a:highlight>
                <a:uLnTx/>
                <a:uFillTx/>
                <a:latin typeface="Menlo" panose="020B0609030804020204" pitchFamily="49" charset="0"/>
                <a:ea typeface="+mn-ea"/>
                <a:cs typeface="+mn-cs"/>
              </a:rPr>
              <a:t>[</a:t>
            </a: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B5CEA8"/>
                </a:solidFill>
                <a:effectLst/>
                <a:highlight>
                  <a:srgbClr val="1E1E1E"/>
                </a:highlight>
                <a:uLnTx/>
                <a:uFillTx/>
                <a:latin typeface="Menlo" panose="020B0609030804020204" pitchFamily="49" charset="0"/>
                <a:ea typeface="+mn-ea"/>
                <a:cs typeface="+mn-cs"/>
              </a:rPr>
              <a:t>1</a:t>
            </a: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D4D4D4"/>
                </a:solidFill>
                <a:effectLst/>
                <a:highlight>
                  <a:srgbClr val="1E1E1E"/>
                </a:highlight>
                <a:uLnTx/>
                <a:uFillTx/>
                <a:latin typeface="Menlo" panose="020B0609030804020204" pitchFamily="49" charset="0"/>
                <a:ea typeface="+mn-ea"/>
                <a:cs typeface="+mn-cs"/>
              </a:rPr>
              <a:t>];               </a:t>
            </a: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6A9955"/>
                </a:solidFill>
                <a:effectLst/>
                <a:highlight>
                  <a:srgbClr val="1E1E1E"/>
                </a:highlight>
                <a:uLnTx/>
                <a:uFillTx/>
                <a:latin typeface="Menlo" panose="020B0609030804020204" pitchFamily="49" charset="0"/>
                <a:ea typeface="+mn-ea"/>
                <a:cs typeface="+mn-cs"/>
              </a:rPr>
              <a:t>// Output: verde</a:t>
            </a:r>
            <a:endParaRPr kumimoji="0" lang="it-IT" sz="2400" b="0" i="0" u="none" strike="noStrike" kern="1200" cap="none" spc="0" normalizeH="0" baseline="0" noProof="0" dirty="0">
              <a:ln>
                <a:noFill/>
              </a:ln>
              <a:solidFill>
                <a:srgbClr val="D4D4D4"/>
              </a:solidFill>
              <a:effectLst/>
              <a:highlight>
                <a:srgbClr val="1E1E1E"/>
              </a:highlight>
              <a:uLnTx/>
              <a:uFillTx/>
              <a:latin typeface="Menlo" panose="020B0609030804020204" pitchFamily="49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D4D4D4"/>
                </a:solidFill>
                <a:effectLst/>
                <a:highlight>
                  <a:srgbClr val="1E1E1E"/>
                </a:highlight>
                <a:uLnTx/>
                <a:uFillTx/>
                <a:latin typeface="Menlo" panose="020B0609030804020204" pitchFamily="49" charset="0"/>
                <a:ea typeface="+mn-ea"/>
                <a:cs typeface="+mn-cs"/>
              </a:rPr>
            </a:br>
            <a:endParaRPr kumimoji="0" lang="it-IT" sz="2400" b="0" i="0" u="none" strike="noStrike" kern="1200" cap="none" spc="0" normalizeH="0" baseline="0" noProof="0" dirty="0">
              <a:ln>
                <a:noFill/>
              </a:ln>
              <a:solidFill>
                <a:srgbClr val="D4D4D4"/>
              </a:solidFill>
              <a:effectLst/>
              <a:highlight>
                <a:srgbClr val="1E1E1E"/>
              </a:highlight>
              <a:uLnTx/>
              <a:uFillTx/>
              <a:latin typeface="Menlo" panose="020B0609030804020204" pitchFamily="49" charset="0"/>
              <a:ea typeface="+mn-ea"/>
              <a:cs typeface="+mn-cs"/>
            </a:endParaRPr>
          </a:p>
        </p:txBody>
      </p:sp>
      <p:cxnSp>
        <p:nvCxnSpPr>
          <p:cNvPr id="4" name="Connettore diritto a freccia 3">
            <a:extLst>
              <a:ext uri="{FF2B5EF4-FFF2-40B4-BE49-F238E27FC236}">
                <a16:creationId xmlns:a16="http://schemas.microsoft.com/office/drawing/2014/main" id="{91CB4065-0D66-138B-32B2-21C7DC3FE72D}"/>
              </a:ext>
            </a:extLst>
          </p:cNvPr>
          <p:cNvCxnSpPr>
            <a:cxnSpLocks/>
          </p:cNvCxnSpPr>
          <p:nvPr/>
        </p:nvCxnSpPr>
        <p:spPr>
          <a:xfrm>
            <a:off x="6096000" y="3273552"/>
            <a:ext cx="1207008" cy="0"/>
          </a:xfrm>
          <a:prstGeom prst="straightConnector1">
            <a:avLst/>
          </a:prstGeom>
          <a:ln w="69850">
            <a:solidFill>
              <a:srgbClr val="00B0F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Connettore diritto a freccia 7">
            <a:extLst>
              <a:ext uri="{FF2B5EF4-FFF2-40B4-BE49-F238E27FC236}">
                <a16:creationId xmlns:a16="http://schemas.microsoft.com/office/drawing/2014/main" id="{80F28952-A1F3-FBD3-0862-4F2E2DC11B0B}"/>
              </a:ext>
            </a:extLst>
          </p:cNvPr>
          <p:cNvCxnSpPr>
            <a:cxnSpLocks/>
          </p:cNvCxnSpPr>
          <p:nvPr/>
        </p:nvCxnSpPr>
        <p:spPr>
          <a:xfrm>
            <a:off x="6096000" y="4395216"/>
            <a:ext cx="1207008" cy="0"/>
          </a:xfrm>
          <a:prstGeom prst="straightConnector1">
            <a:avLst/>
          </a:prstGeom>
          <a:ln w="69850">
            <a:solidFill>
              <a:srgbClr val="00B0F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Connettore diritto a freccia 8">
            <a:extLst>
              <a:ext uri="{FF2B5EF4-FFF2-40B4-BE49-F238E27FC236}">
                <a16:creationId xmlns:a16="http://schemas.microsoft.com/office/drawing/2014/main" id="{85427959-9AEB-4F74-DACB-19032C5E707C}"/>
              </a:ext>
            </a:extLst>
          </p:cNvPr>
          <p:cNvCxnSpPr>
            <a:cxnSpLocks/>
          </p:cNvCxnSpPr>
          <p:nvPr/>
        </p:nvCxnSpPr>
        <p:spPr>
          <a:xfrm>
            <a:off x="6096000" y="5839968"/>
            <a:ext cx="1207008" cy="0"/>
          </a:xfrm>
          <a:prstGeom prst="straightConnector1">
            <a:avLst/>
          </a:prstGeom>
          <a:ln w="69850">
            <a:solidFill>
              <a:srgbClr val="00B0F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81473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1E1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>
            <a:extLst>
              <a:ext uri="{FF2B5EF4-FFF2-40B4-BE49-F238E27FC236}">
                <a16:creationId xmlns:a16="http://schemas.microsoft.com/office/drawing/2014/main" id="{39AA8093-EE8E-FAEF-4B10-7DF3F65E26B1}"/>
              </a:ext>
            </a:extLst>
          </p:cNvPr>
          <p:cNvSpPr/>
          <p:nvPr/>
        </p:nvSpPr>
        <p:spPr>
          <a:xfrm>
            <a:off x="0" y="0"/>
            <a:ext cx="12192000" cy="1166191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FE6C0BB8-A267-C0CA-AD68-C2B3FD22C0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596"/>
            <a:ext cx="10515600" cy="1111596"/>
          </a:xfrm>
        </p:spPr>
        <p:txBody>
          <a:bodyPr/>
          <a:lstStyle/>
          <a:p>
            <a:r>
              <a:rPr lang="it-IT" dirty="0">
                <a:solidFill>
                  <a:schemeClr val="bg1"/>
                </a:solidFill>
                <a:latin typeface="Aptos Mono" panose="020F0502020204030204" pitchFamily="34" charset="0"/>
                <a:cs typeface="Aptos Mono" panose="020F0502020204030204" pitchFamily="34" charset="0"/>
              </a:rPr>
              <a:t>Array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5A5E3B79-6EA6-BF30-361D-E8F5C20A5EA1}"/>
              </a:ext>
            </a:extLst>
          </p:cNvPr>
          <p:cNvSpPr txBox="1"/>
          <p:nvPr/>
        </p:nvSpPr>
        <p:spPr>
          <a:xfrm>
            <a:off x="601165" y="1225689"/>
            <a:ext cx="10989669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569CD6"/>
                </a:solidFill>
                <a:effectLst/>
                <a:highlight>
                  <a:srgbClr val="1E1E1E"/>
                </a:highlight>
                <a:uLnTx/>
                <a:uFillTx/>
                <a:latin typeface="Menlo" panose="020B0609030804020204" pitchFamily="49" charset="0"/>
                <a:ea typeface="+mn-ea"/>
                <a:cs typeface="+mn-cs"/>
              </a:rPr>
              <a:t>&lt;?</a:t>
            </a:r>
            <a:r>
              <a:rPr kumimoji="0" lang="it-IT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569CD6"/>
                </a:solidFill>
                <a:effectLst/>
                <a:highlight>
                  <a:srgbClr val="1E1E1E"/>
                </a:highlight>
                <a:uLnTx/>
                <a:uFillTx/>
                <a:latin typeface="Menlo" panose="020B0609030804020204" pitchFamily="49" charset="0"/>
                <a:ea typeface="+mn-ea"/>
                <a:cs typeface="+mn-cs"/>
              </a:rPr>
              <a:t>php</a:t>
            </a:r>
            <a:endParaRPr kumimoji="0" lang="it-IT" sz="2400" b="0" i="0" u="none" strike="noStrike" kern="1200" cap="none" spc="0" normalizeH="0" baseline="0" noProof="0" dirty="0">
              <a:ln>
                <a:noFill/>
              </a:ln>
              <a:solidFill>
                <a:srgbClr val="D4D4D4"/>
              </a:solidFill>
              <a:effectLst/>
              <a:highlight>
                <a:srgbClr val="1E1E1E"/>
              </a:highlight>
              <a:uLnTx/>
              <a:uFillTx/>
              <a:latin typeface="Menlo" panose="020B0609030804020204" pitchFamily="49" charset="0"/>
              <a:ea typeface="+mn-ea"/>
              <a:cs typeface="+mn-cs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9CDCFE"/>
                </a:solidFill>
                <a:effectLst/>
                <a:highlight>
                  <a:srgbClr val="1E1E1E"/>
                </a:highlight>
                <a:uLnTx/>
                <a:uFillTx/>
                <a:latin typeface="Menlo" panose="020B0609030804020204" pitchFamily="49" charset="0"/>
                <a:ea typeface="+mn-ea"/>
                <a:cs typeface="+mn-cs"/>
              </a:rPr>
              <a:t>	$colori</a:t>
            </a: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D4D4D4"/>
                </a:solidFill>
                <a:effectLst/>
                <a:highlight>
                  <a:srgbClr val="1E1E1E"/>
                </a:highlight>
                <a:uLnTx/>
                <a:uFillTx/>
                <a:latin typeface="Menlo" panose="020B0609030804020204" pitchFamily="49" charset="0"/>
                <a:ea typeface="+mn-ea"/>
                <a:cs typeface="+mn-cs"/>
              </a:rPr>
              <a:t> = [</a:t>
            </a: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CE9178"/>
                </a:solidFill>
                <a:effectLst/>
                <a:highlight>
                  <a:srgbClr val="1E1E1E"/>
                </a:highlight>
                <a:uLnTx/>
                <a:uFillTx/>
                <a:latin typeface="Menlo" panose="020B0609030804020204" pitchFamily="49" charset="0"/>
                <a:ea typeface="+mn-ea"/>
                <a:cs typeface="+mn-cs"/>
              </a:rPr>
              <a:t>"bianco"</a:t>
            </a: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D4D4D4"/>
                </a:solidFill>
                <a:effectLst/>
                <a:highlight>
                  <a:srgbClr val="1E1E1E"/>
                </a:highlight>
                <a:uLnTx/>
                <a:uFillTx/>
                <a:latin typeface="Menlo" panose="020B0609030804020204" pitchFamily="49" charset="0"/>
                <a:ea typeface="+mn-ea"/>
                <a:cs typeface="+mn-cs"/>
              </a:rPr>
              <a:t>, </a:t>
            </a: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CE9178"/>
                </a:solidFill>
                <a:effectLst/>
                <a:highlight>
                  <a:srgbClr val="1E1E1E"/>
                </a:highlight>
                <a:uLnTx/>
                <a:uFillTx/>
                <a:latin typeface="Menlo" panose="020B0609030804020204" pitchFamily="49" charset="0"/>
                <a:ea typeface="+mn-ea"/>
                <a:cs typeface="+mn-cs"/>
              </a:rPr>
              <a:t>"nero"</a:t>
            </a: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D4D4D4"/>
                </a:solidFill>
                <a:effectLst/>
                <a:highlight>
                  <a:srgbClr val="1E1E1E"/>
                </a:highlight>
                <a:uLnTx/>
                <a:uFillTx/>
                <a:latin typeface="Menlo" panose="020B0609030804020204" pitchFamily="49" charset="0"/>
                <a:ea typeface="+mn-ea"/>
                <a:cs typeface="+mn-cs"/>
              </a:rPr>
              <a:t>, </a:t>
            </a: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CE9178"/>
                </a:solidFill>
                <a:effectLst/>
                <a:highlight>
                  <a:srgbClr val="1E1E1E"/>
                </a:highlight>
                <a:uLnTx/>
                <a:uFillTx/>
                <a:latin typeface="Menlo" panose="020B0609030804020204" pitchFamily="49" charset="0"/>
                <a:ea typeface="+mn-ea"/>
                <a:cs typeface="+mn-cs"/>
              </a:rPr>
              <a:t>"rosso"</a:t>
            </a: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D4D4D4"/>
                </a:solidFill>
                <a:effectLst/>
                <a:highlight>
                  <a:srgbClr val="1E1E1E"/>
                </a:highlight>
                <a:uLnTx/>
                <a:uFillTx/>
                <a:latin typeface="Menlo" panose="020B0609030804020204" pitchFamily="49" charset="0"/>
                <a:ea typeface="+mn-ea"/>
                <a:cs typeface="+mn-cs"/>
              </a:rPr>
              <a:t>];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D4D4D4"/>
                </a:solidFill>
                <a:effectLst/>
                <a:highlight>
                  <a:srgbClr val="1E1E1E"/>
                </a:highlight>
                <a:uLnTx/>
                <a:uFillTx/>
                <a:latin typeface="Menlo" panose="020B0609030804020204" pitchFamily="49" charset="0"/>
                <a:ea typeface="+mn-ea"/>
                <a:cs typeface="+mn-cs"/>
              </a:rPr>
            </a:b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D4D4D4"/>
                </a:solidFill>
                <a:effectLst/>
                <a:highlight>
                  <a:srgbClr val="1E1E1E"/>
                </a:highlight>
                <a:uLnTx/>
                <a:uFillTx/>
                <a:latin typeface="Menlo" panose="020B0609030804020204" pitchFamily="49" charset="0"/>
                <a:ea typeface="+mn-ea"/>
                <a:cs typeface="+mn-cs"/>
              </a:rPr>
              <a:t>	</a:t>
            </a: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6A9955"/>
                </a:solidFill>
                <a:effectLst/>
                <a:highlight>
                  <a:srgbClr val="1E1E1E"/>
                </a:highlight>
                <a:uLnTx/>
                <a:uFillTx/>
                <a:latin typeface="Menlo" panose="020B0609030804020204" pitchFamily="49" charset="0"/>
                <a:ea typeface="+mn-ea"/>
                <a:cs typeface="+mn-cs"/>
              </a:rPr>
              <a:t>// Contare gli elementi </a:t>
            </a:r>
            <a:endParaRPr kumimoji="0" lang="it-IT" sz="2400" b="0" i="0" u="none" strike="noStrike" kern="1200" cap="none" spc="0" normalizeH="0" baseline="0" noProof="0" dirty="0">
              <a:ln>
                <a:noFill/>
              </a:ln>
              <a:solidFill>
                <a:srgbClr val="D4D4D4"/>
              </a:solidFill>
              <a:effectLst/>
              <a:highlight>
                <a:srgbClr val="1E1E1E"/>
              </a:highlight>
              <a:uLnTx/>
              <a:uFillTx/>
              <a:latin typeface="Menlo" panose="020B0609030804020204" pitchFamily="49" charset="0"/>
              <a:ea typeface="+mn-ea"/>
              <a:cs typeface="+mn-cs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DCDCAA"/>
                </a:solidFill>
                <a:effectLst/>
                <a:highlight>
                  <a:srgbClr val="1E1E1E"/>
                </a:highlight>
                <a:uLnTx/>
                <a:uFillTx/>
                <a:latin typeface="Menlo" panose="020B0609030804020204" pitchFamily="49" charset="0"/>
                <a:ea typeface="+mn-ea"/>
                <a:cs typeface="+mn-cs"/>
              </a:rPr>
              <a:t>	</a:t>
            </a:r>
            <a:r>
              <a:rPr kumimoji="0" lang="it-IT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DCDCAA"/>
                </a:solidFill>
                <a:effectLst/>
                <a:highlight>
                  <a:srgbClr val="1E1E1E"/>
                </a:highlight>
                <a:uLnTx/>
                <a:uFillTx/>
                <a:latin typeface="Menlo" panose="020B0609030804020204" pitchFamily="49" charset="0"/>
                <a:ea typeface="+mn-ea"/>
                <a:cs typeface="+mn-cs"/>
              </a:rPr>
              <a:t>echo</a:t>
            </a: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D4D4D4"/>
                </a:solidFill>
                <a:effectLst/>
                <a:highlight>
                  <a:srgbClr val="1E1E1E"/>
                </a:highlight>
                <a:uLnTx/>
                <a:uFillTx/>
                <a:latin typeface="Menlo" panose="020B0609030804020204" pitchFamily="49" charset="0"/>
                <a:ea typeface="+mn-ea"/>
                <a:cs typeface="+mn-cs"/>
              </a:rPr>
              <a:t> </a:t>
            </a:r>
            <a:r>
              <a:rPr kumimoji="0" lang="it-IT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DCDCAA"/>
                </a:solidFill>
                <a:effectLst/>
                <a:highlight>
                  <a:srgbClr val="1E1E1E"/>
                </a:highlight>
                <a:uLnTx/>
                <a:uFillTx/>
                <a:latin typeface="Menlo" panose="020B0609030804020204" pitchFamily="49" charset="0"/>
                <a:ea typeface="+mn-ea"/>
                <a:cs typeface="+mn-cs"/>
              </a:rPr>
              <a:t>count</a:t>
            </a: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D4D4D4"/>
                </a:solidFill>
                <a:effectLst/>
                <a:highlight>
                  <a:srgbClr val="1E1E1E"/>
                </a:highlight>
                <a:uLnTx/>
                <a:uFillTx/>
                <a:latin typeface="Menlo" panose="020B0609030804020204" pitchFamily="49" charset="0"/>
                <a:ea typeface="+mn-ea"/>
                <a:cs typeface="+mn-cs"/>
              </a:rPr>
              <a:t>(</a:t>
            </a: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9CDCFE"/>
                </a:solidFill>
                <a:effectLst/>
                <a:highlight>
                  <a:srgbClr val="1E1E1E"/>
                </a:highlight>
                <a:uLnTx/>
                <a:uFillTx/>
                <a:latin typeface="Menlo" panose="020B0609030804020204" pitchFamily="49" charset="0"/>
                <a:ea typeface="+mn-ea"/>
                <a:cs typeface="+mn-cs"/>
              </a:rPr>
              <a:t>$colori</a:t>
            </a: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D4D4D4"/>
                </a:solidFill>
                <a:effectLst/>
                <a:highlight>
                  <a:srgbClr val="1E1E1E"/>
                </a:highlight>
                <a:uLnTx/>
                <a:uFillTx/>
                <a:latin typeface="Menlo" panose="020B0609030804020204" pitchFamily="49" charset="0"/>
                <a:ea typeface="+mn-ea"/>
                <a:cs typeface="+mn-cs"/>
              </a:rPr>
              <a:t>); </a:t>
            </a: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6A9955"/>
                </a:solidFill>
                <a:effectLst/>
                <a:highlight>
                  <a:srgbClr val="1E1E1E"/>
                </a:highlight>
                <a:uLnTx/>
                <a:uFillTx/>
                <a:latin typeface="Menlo" panose="020B0609030804020204" pitchFamily="49" charset="0"/>
                <a:ea typeface="+mn-ea"/>
                <a:cs typeface="+mn-cs"/>
              </a:rPr>
              <a:t>// Output: 3</a:t>
            </a:r>
            <a:endParaRPr kumimoji="0" lang="it-IT" sz="2400" b="0" i="0" u="none" strike="noStrike" kern="1200" cap="none" spc="0" normalizeH="0" baseline="0" noProof="0" dirty="0">
              <a:ln>
                <a:noFill/>
              </a:ln>
              <a:solidFill>
                <a:srgbClr val="D4D4D4"/>
              </a:solidFill>
              <a:effectLst/>
              <a:highlight>
                <a:srgbClr val="1E1E1E"/>
              </a:highlight>
              <a:uLnTx/>
              <a:uFillTx/>
              <a:latin typeface="Menlo" panose="020B0609030804020204" pitchFamily="49" charset="0"/>
              <a:ea typeface="+mn-ea"/>
              <a:cs typeface="+mn-cs"/>
            </a:endParaRPr>
          </a:p>
          <a:p>
            <a:pPr marL="91440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D4D4D4"/>
                </a:solidFill>
                <a:effectLst/>
                <a:highlight>
                  <a:srgbClr val="1E1E1E"/>
                </a:highlight>
                <a:uLnTx/>
                <a:uFillTx/>
                <a:latin typeface="Menlo" panose="020B0609030804020204" pitchFamily="49" charset="0"/>
                <a:ea typeface="+mn-ea"/>
                <a:cs typeface="+mn-cs"/>
              </a:rPr>
            </a:b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6A9955"/>
                </a:solidFill>
                <a:effectLst/>
                <a:highlight>
                  <a:srgbClr val="1E1E1E"/>
                </a:highlight>
                <a:uLnTx/>
                <a:uFillTx/>
                <a:latin typeface="Menlo" panose="020B0609030804020204" pitchFamily="49" charset="0"/>
                <a:ea typeface="+mn-ea"/>
                <a:cs typeface="+mn-cs"/>
              </a:rPr>
              <a:t>// Aggiungere un elemento</a:t>
            </a:r>
            <a:endParaRPr kumimoji="0" lang="it-IT" sz="2400" b="0" i="0" u="none" strike="noStrike" kern="1200" cap="none" spc="0" normalizeH="0" baseline="0" noProof="0" dirty="0">
              <a:ln>
                <a:noFill/>
              </a:ln>
              <a:solidFill>
                <a:srgbClr val="D4D4D4"/>
              </a:solidFill>
              <a:effectLst/>
              <a:highlight>
                <a:srgbClr val="1E1E1E"/>
              </a:highlight>
              <a:uLnTx/>
              <a:uFillTx/>
              <a:latin typeface="Menlo" panose="020B0609030804020204" pitchFamily="49" charset="0"/>
              <a:ea typeface="+mn-ea"/>
              <a:cs typeface="+mn-cs"/>
            </a:endParaRPr>
          </a:p>
          <a:p>
            <a:pPr marL="91440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9CDCFE"/>
                </a:solidFill>
                <a:effectLst/>
                <a:highlight>
                  <a:srgbClr val="1E1E1E"/>
                </a:highlight>
                <a:uLnTx/>
                <a:uFillTx/>
                <a:latin typeface="Menlo" panose="020B0609030804020204" pitchFamily="49" charset="0"/>
                <a:ea typeface="+mn-ea"/>
                <a:cs typeface="+mn-cs"/>
              </a:rPr>
              <a:t>$colori</a:t>
            </a: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D4D4D4"/>
                </a:solidFill>
                <a:effectLst/>
                <a:highlight>
                  <a:srgbClr val="1E1E1E"/>
                </a:highlight>
                <a:uLnTx/>
                <a:uFillTx/>
                <a:latin typeface="Menlo" panose="020B0609030804020204" pitchFamily="49" charset="0"/>
                <a:ea typeface="+mn-ea"/>
                <a:cs typeface="+mn-cs"/>
              </a:rPr>
              <a:t>[] = </a:t>
            </a: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CE9178"/>
                </a:solidFill>
                <a:effectLst/>
                <a:highlight>
                  <a:srgbClr val="1E1E1E"/>
                </a:highlight>
                <a:uLnTx/>
                <a:uFillTx/>
                <a:latin typeface="Menlo" panose="020B0609030804020204" pitchFamily="49" charset="0"/>
                <a:ea typeface="+mn-ea"/>
                <a:cs typeface="+mn-cs"/>
              </a:rPr>
              <a:t>"viola"</a:t>
            </a: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D4D4D4"/>
                </a:solidFill>
                <a:effectLst/>
                <a:highlight>
                  <a:srgbClr val="1E1E1E"/>
                </a:highlight>
                <a:uLnTx/>
                <a:uFillTx/>
                <a:latin typeface="Menlo" panose="020B0609030804020204" pitchFamily="49" charset="0"/>
                <a:ea typeface="+mn-ea"/>
                <a:cs typeface="+mn-cs"/>
              </a:rPr>
              <a:t>;</a:t>
            </a:r>
            <a:b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D4D4D4"/>
                </a:solidFill>
                <a:effectLst/>
                <a:highlight>
                  <a:srgbClr val="1E1E1E"/>
                </a:highlight>
                <a:uLnTx/>
                <a:uFillTx/>
                <a:latin typeface="Menlo" panose="020B0609030804020204" pitchFamily="49" charset="0"/>
                <a:ea typeface="+mn-ea"/>
                <a:cs typeface="+mn-cs"/>
              </a:rPr>
            </a:br>
            <a:r>
              <a:rPr kumimoji="0" lang="it-IT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DCDCAA"/>
                </a:solidFill>
                <a:effectLst/>
                <a:highlight>
                  <a:srgbClr val="1E1E1E"/>
                </a:highlight>
                <a:uLnTx/>
                <a:uFillTx/>
                <a:latin typeface="Menlo" panose="020B0609030804020204" pitchFamily="49" charset="0"/>
                <a:ea typeface="+mn-ea"/>
                <a:cs typeface="+mn-cs"/>
              </a:rPr>
              <a:t>echo</a:t>
            </a: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D4D4D4"/>
                </a:solidFill>
                <a:effectLst/>
                <a:highlight>
                  <a:srgbClr val="1E1E1E"/>
                </a:highlight>
                <a:uLnTx/>
                <a:uFillTx/>
                <a:latin typeface="Menlo" panose="020B0609030804020204" pitchFamily="49" charset="0"/>
                <a:ea typeface="+mn-ea"/>
                <a:cs typeface="+mn-cs"/>
              </a:rPr>
              <a:t> </a:t>
            </a:r>
            <a:r>
              <a:rPr kumimoji="0" lang="it-IT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DCDCAA"/>
                </a:solidFill>
                <a:effectLst/>
                <a:highlight>
                  <a:srgbClr val="1E1E1E"/>
                </a:highlight>
                <a:uLnTx/>
                <a:uFillTx/>
                <a:latin typeface="Menlo" panose="020B0609030804020204" pitchFamily="49" charset="0"/>
                <a:ea typeface="+mn-ea"/>
                <a:cs typeface="+mn-cs"/>
              </a:rPr>
              <a:t>count</a:t>
            </a: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D4D4D4"/>
                </a:solidFill>
                <a:effectLst/>
                <a:highlight>
                  <a:srgbClr val="1E1E1E"/>
                </a:highlight>
                <a:uLnTx/>
                <a:uFillTx/>
                <a:latin typeface="Menlo" panose="020B0609030804020204" pitchFamily="49" charset="0"/>
                <a:ea typeface="+mn-ea"/>
                <a:cs typeface="+mn-cs"/>
              </a:rPr>
              <a:t>(</a:t>
            </a: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9CDCFE"/>
                </a:solidFill>
                <a:effectLst/>
                <a:highlight>
                  <a:srgbClr val="1E1E1E"/>
                </a:highlight>
                <a:uLnTx/>
                <a:uFillTx/>
                <a:latin typeface="Menlo" panose="020B0609030804020204" pitchFamily="49" charset="0"/>
                <a:ea typeface="+mn-ea"/>
                <a:cs typeface="+mn-cs"/>
              </a:rPr>
              <a:t>$colori</a:t>
            </a: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D4D4D4"/>
                </a:solidFill>
                <a:effectLst/>
                <a:highlight>
                  <a:srgbClr val="1E1E1E"/>
                </a:highlight>
                <a:uLnTx/>
                <a:uFillTx/>
                <a:latin typeface="Menlo" panose="020B0609030804020204" pitchFamily="49" charset="0"/>
                <a:ea typeface="+mn-ea"/>
                <a:cs typeface="+mn-cs"/>
              </a:rPr>
              <a:t>); </a:t>
            </a: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6A9955"/>
                </a:solidFill>
                <a:effectLst/>
                <a:highlight>
                  <a:srgbClr val="1E1E1E"/>
                </a:highlight>
                <a:uLnTx/>
                <a:uFillTx/>
                <a:latin typeface="Menlo" panose="020B0609030804020204" pitchFamily="49" charset="0"/>
                <a:ea typeface="+mn-ea"/>
                <a:cs typeface="+mn-cs"/>
              </a:rPr>
              <a:t>// Output: 4</a:t>
            </a:r>
            <a:endParaRPr kumimoji="0" lang="it-IT" sz="2400" b="0" i="0" u="none" strike="noStrike" kern="1200" cap="none" spc="0" normalizeH="0" baseline="0" noProof="0" dirty="0">
              <a:ln>
                <a:noFill/>
              </a:ln>
              <a:solidFill>
                <a:srgbClr val="D4D4D4"/>
              </a:solidFill>
              <a:effectLst/>
              <a:highlight>
                <a:srgbClr val="1E1E1E"/>
              </a:highlight>
              <a:uLnTx/>
              <a:uFillTx/>
              <a:latin typeface="Menlo" panose="020B0609030804020204" pitchFamily="49" charset="0"/>
              <a:ea typeface="+mn-ea"/>
              <a:cs typeface="+mn-cs"/>
            </a:endParaRPr>
          </a:p>
          <a:p>
            <a:pPr marL="91440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DCDCAA"/>
                </a:solidFill>
                <a:effectLst/>
                <a:highlight>
                  <a:srgbClr val="1E1E1E"/>
                </a:highlight>
                <a:uLnTx/>
                <a:uFillTx/>
                <a:latin typeface="Menlo" panose="020B0609030804020204" pitchFamily="49" charset="0"/>
                <a:ea typeface="+mn-ea"/>
                <a:cs typeface="+mn-cs"/>
              </a:rPr>
              <a:t>var_dump</a:t>
            </a: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D4D4D4"/>
                </a:solidFill>
                <a:effectLst/>
                <a:highlight>
                  <a:srgbClr val="1E1E1E"/>
                </a:highlight>
                <a:uLnTx/>
                <a:uFillTx/>
                <a:latin typeface="Menlo" panose="020B0609030804020204" pitchFamily="49" charset="0"/>
                <a:ea typeface="+mn-ea"/>
                <a:cs typeface="+mn-cs"/>
              </a:rPr>
              <a:t>(</a:t>
            </a: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9CDCFE"/>
                </a:solidFill>
                <a:effectLst/>
                <a:highlight>
                  <a:srgbClr val="1E1E1E"/>
                </a:highlight>
                <a:uLnTx/>
                <a:uFillTx/>
                <a:latin typeface="Menlo" panose="020B0609030804020204" pitchFamily="49" charset="0"/>
                <a:ea typeface="+mn-ea"/>
                <a:cs typeface="+mn-cs"/>
              </a:rPr>
              <a:t>$colori</a:t>
            </a: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D4D4D4"/>
                </a:solidFill>
                <a:effectLst/>
                <a:highlight>
                  <a:srgbClr val="1E1E1E"/>
                </a:highlight>
                <a:uLnTx/>
                <a:uFillTx/>
                <a:latin typeface="Menlo" panose="020B0609030804020204" pitchFamily="49" charset="0"/>
                <a:ea typeface="+mn-ea"/>
                <a:cs typeface="+mn-cs"/>
              </a:rPr>
              <a:t>); 	 </a:t>
            </a: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6A9955"/>
                </a:solidFill>
                <a:effectLst/>
                <a:highlight>
                  <a:srgbClr val="1E1E1E"/>
                </a:highlight>
                <a:uLnTx/>
                <a:uFillTx/>
                <a:latin typeface="Menlo" panose="020B0609030804020204" pitchFamily="49" charset="0"/>
                <a:ea typeface="+mn-ea"/>
                <a:cs typeface="+mn-cs"/>
              </a:rPr>
              <a:t>// Output: array(4) { </a:t>
            </a:r>
            <a:endParaRPr kumimoji="0" lang="it-IT" sz="2400" b="0" i="0" u="none" strike="noStrike" kern="1200" cap="none" spc="0" normalizeH="0" baseline="0" noProof="0" dirty="0">
              <a:ln>
                <a:noFill/>
              </a:ln>
              <a:solidFill>
                <a:srgbClr val="D4D4D4"/>
              </a:solidFill>
              <a:effectLst/>
              <a:highlight>
                <a:srgbClr val="1E1E1E"/>
              </a:highlight>
              <a:uLnTx/>
              <a:uFillTx/>
              <a:latin typeface="Menlo" panose="020B0609030804020204" pitchFamily="49" charset="0"/>
              <a:ea typeface="+mn-ea"/>
              <a:cs typeface="+mn-cs"/>
            </a:endParaRPr>
          </a:p>
          <a:p>
            <a:pPr marL="3657600" marR="0" lvl="8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6A9955"/>
                </a:solidFill>
                <a:effectLst/>
                <a:highlight>
                  <a:srgbClr val="1E1E1E"/>
                </a:highlight>
                <a:uLnTx/>
                <a:uFillTx/>
                <a:latin typeface="Menlo" panose="020B0609030804020204" pitchFamily="49" charset="0"/>
                <a:ea typeface="+mn-ea"/>
                <a:cs typeface="+mn-cs"/>
              </a:rPr>
              <a:t>	 // [0]=&gt; </a:t>
            </a:r>
            <a:r>
              <a:rPr kumimoji="0" lang="it-IT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6A9955"/>
                </a:solidFill>
                <a:effectLst/>
                <a:highlight>
                  <a:srgbClr val="1E1E1E"/>
                </a:highlight>
                <a:uLnTx/>
                <a:uFillTx/>
                <a:latin typeface="Menlo" panose="020B0609030804020204" pitchFamily="49" charset="0"/>
                <a:ea typeface="+mn-ea"/>
                <a:cs typeface="+mn-cs"/>
              </a:rPr>
              <a:t>string</a:t>
            </a: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6A9955"/>
                </a:solidFill>
                <a:effectLst/>
                <a:highlight>
                  <a:srgbClr val="1E1E1E"/>
                </a:highlight>
                <a:uLnTx/>
                <a:uFillTx/>
                <a:latin typeface="Menlo" panose="020B0609030804020204" pitchFamily="49" charset="0"/>
                <a:ea typeface="+mn-ea"/>
                <a:cs typeface="+mn-cs"/>
              </a:rPr>
              <a:t>(6) "bianco" </a:t>
            </a:r>
            <a:endParaRPr kumimoji="0" lang="it-IT" sz="2400" b="0" i="0" u="none" strike="noStrike" kern="1200" cap="none" spc="0" normalizeH="0" baseline="0" noProof="0" dirty="0">
              <a:ln>
                <a:noFill/>
              </a:ln>
              <a:solidFill>
                <a:srgbClr val="D4D4D4"/>
              </a:solidFill>
              <a:effectLst/>
              <a:highlight>
                <a:srgbClr val="1E1E1E"/>
              </a:highlight>
              <a:uLnTx/>
              <a:uFillTx/>
              <a:latin typeface="Menlo" panose="020B0609030804020204" pitchFamily="49" charset="0"/>
              <a:ea typeface="+mn-ea"/>
              <a:cs typeface="+mn-cs"/>
            </a:endParaRPr>
          </a:p>
          <a:p>
            <a:pPr marL="3657600" marR="0" lvl="8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6A9955"/>
                </a:solidFill>
                <a:effectLst/>
                <a:highlight>
                  <a:srgbClr val="1E1E1E"/>
                </a:highlight>
                <a:uLnTx/>
                <a:uFillTx/>
                <a:latin typeface="Menlo" panose="020B0609030804020204" pitchFamily="49" charset="0"/>
                <a:ea typeface="+mn-ea"/>
                <a:cs typeface="+mn-cs"/>
              </a:rPr>
              <a:t>	 // [1]=&gt; </a:t>
            </a:r>
            <a:r>
              <a:rPr kumimoji="0" lang="it-IT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6A9955"/>
                </a:solidFill>
                <a:effectLst/>
                <a:highlight>
                  <a:srgbClr val="1E1E1E"/>
                </a:highlight>
                <a:uLnTx/>
                <a:uFillTx/>
                <a:latin typeface="Menlo" panose="020B0609030804020204" pitchFamily="49" charset="0"/>
                <a:ea typeface="+mn-ea"/>
                <a:cs typeface="+mn-cs"/>
              </a:rPr>
              <a:t>string</a:t>
            </a: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6A9955"/>
                </a:solidFill>
                <a:effectLst/>
                <a:highlight>
                  <a:srgbClr val="1E1E1E"/>
                </a:highlight>
                <a:uLnTx/>
                <a:uFillTx/>
                <a:latin typeface="Menlo" panose="020B0609030804020204" pitchFamily="49" charset="0"/>
                <a:ea typeface="+mn-ea"/>
                <a:cs typeface="+mn-cs"/>
              </a:rPr>
              <a:t>(4) "nero" </a:t>
            </a:r>
            <a:endParaRPr kumimoji="0" lang="it-IT" sz="2400" b="0" i="0" u="none" strike="noStrike" kern="1200" cap="none" spc="0" normalizeH="0" baseline="0" noProof="0" dirty="0">
              <a:ln>
                <a:noFill/>
              </a:ln>
              <a:solidFill>
                <a:srgbClr val="D4D4D4"/>
              </a:solidFill>
              <a:effectLst/>
              <a:highlight>
                <a:srgbClr val="1E1E1E"/>
              </a:highlight>
              <a:uLnTx/>
              <a:uFillTx/>
              <a:latin typeface="Menlo" panose="020B0609030804020204" pitchFamily="49" charset="0"/>
              <a:ea typeface="+mn-ea"/>
              <a:cs typeface="+mn-cs"/>
            </a:endParaRPr>
          </a:p>
          <a:p>
            <a:pPr marL="3657600" marR="0" lvl="8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6A9955"/>
                </a:solidFill>
                <a:effectLst/>
                <a:highlight>
                  <a:srgbClr val="1E1E1E"/>
                </a:highlight>
                <a:uLnTx/>
                <a:uFillTx/>
                <a:latin typeface="Menlo" panose="020B0609030804020204" pitchFamily="49" charset="0"/>
                <a:ea typeface="+mn-ea"/>
                <a:cs typeface="+mn-cs"/>
              </a:rPr>
              <a:t>	 // [2]=&gt; </a:t>
            </a:r>
            <a:r>
              <a:rPr kumimoji="0" lang="it-IT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6A9955"/>
                </a:solidFill>
                <a:effectLst/>
                <a:highlight>
                  <a:srgbClr val="1E1E1E"/>
                </a:highlight>
                <a:uLnTx/>
                <a:uFillTx/>
                <a:latin typeface="Menlo" panose="020B0609030804020204" pitchFamily="49" charset="0"/>
                <a:ea typeface="+mn-ea"/>
                <a:cs typeface="+mn-cs"/>
              </a:rPr>
              <a:t>string</a:t>
            </a: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6A9955"/>
                </a:solidFill>
                <a:effectLst/>
                <a:highlight>
                  <a:srgbClr val="1E1E1E"/>
                </a:highlight>
                <a:uLnTx/>
                <a:uFillTx/>
                <a:latin typeface="Menlo" panose="020B0609030804020204" pitchFamily="49" charset="0"/>
                <a:ea typeface="+mn-ea"/>
                <a:cs typeface="+mn-cs"/>
              </a:rPr>
              <a:t>(5) "rosso" </a:t>
            </a:r>
            <a:endParaRPr kumimoji="0" lang="it-IT" sz="2400" b="0" i="0" u="none" strike="noStrike" kern="1200" cap="none" spc="0" normalizeH="0" baseline="0" noProof="0" dirty="0">
              <a:ln>
                <a:noFill/>
              </a:ln>
              <a:solidFill>
                <a:srgbClr val="D4D4D4"/>
              </a:solidFill>
              <a:effectLst/>
              <a:highlight>
                <a:srgbClr val="1E1E1E"/>
              </a:highlight>
              <a:uLnTx/>
              <a:uFillTx/>
              <a:latin typeface="Menlo" panose="020B0609030804020204" pitchFamily="49" charset="0"/>
              <a:ea typeface="+mn-ea"/>
              <a:cs typeface="+mn-cs"/>
            </a:endParaRPr>
          </a:p>
          <a:p>
            <a:pPr marL="3657600" marR="0" lvl="8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6A9955"/>
                </a:solidFill>
                <a:effectLst/>
                <a:highlight>
                  <a:srgbClr val="1E1E1E"/>
                </a:highlight>
                <a:uLnTx/>
                <a:uFillTx/>
                <a:latin typeface="Menlo" panose="020B0609030804020204" pitchFamily="49" charset="0"/>
                <a:ea typeface="+mn-ea"/>
                <a:cs typeface="+mn-cs"/>
              </a:rPr>
              <a:t>	 // [3]=&gt; </a:t>
            </a:r>
            <a:r>
              <a:rPr kumimoji="0" lang="it-IT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6A9955"/>
                </a:solidFill>
                <a:effectLst/>
                <a:highlight>
                  <a:srgbClr val="1E1E1E"/>
                </a:highlight>
                <a:uLnTx/>
                <a:uFillTx/>
                <a:latin typeface="Menlo" panose="020B0609030804020204" pitchFamily="49" charset="0"/>
                <a:ea typeface="+mn-ea"/>
                <a:cs typeface="+mn-cs"/>
              </a:rPr>
              <a:t>string</a:t>
            </a: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6A9955"/>
                </a:solidFill>
                <a:effectLst/>
                <a:highlight>
                  <a:srgbClr val="1E1E1E"/>
                </a:highlight>
                <a:uLnTx/>
                <a:uFillTx/>
                <a:latin typeface="Menlo" panose="020B0609030804020204" pitchFamily="49" charset="0"/>
                <a:ea typeface="+mn-ea"/>
                <a:cs typeface="+mn-cs"/>
              </a:rPr>
              <a:t>(5) "viola" </a:t>
            </a:r>
            <a:endParaRPr kumimoji="0" lang="it-IT" sz="2400" b="0" i="0" u="none" strike="noStrike" kern="1200" cap="none" spc="0" normalizeH="0" baseline="0" noProof="0" dirty="0">
              <a:ln>
                <a:noFill/>
              </a:ln>
              <a:solidFill>
                <a:srgbClr val="D4D4D4"/>
              </a:solidFill>
              <a:effectLst/>
              <a:highlight>
                <a:srgbClr val="1E1E1E"/>
              </a:highlight>
              <a:uLnTx/>
              <a:uFillTx/>
              <a:latin typeface="Menlo" panose="020B0609030804020204" pitchFamily="49" charset="0"/>
              <a:ea typeface="+mn-ea"/>
              <a:cs typeface="+mn-cs"/>
            </a:endParaRPr>
          </a:p>
          <a:p>
            <a:pPr marL="3657600" marR="0" lvl="8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6A9955"/>
                </a:solidFill>
                <a:effectLst/>
                <a:highlight>
                  <a:srgbClr val="1E1E1E"/>
                </a:highlight>
                <a:uLnTx/>
                <a:uFillTx/>
                <a:latin typeface="Menlo" panose="020B0609030804020204" pitchFamily="49" charset="0"/>
                <a:ea typeface="+mn-ea"/>
                <a:cs typeface="+mn-cs"/>
              </a:rPr>
              <a:t>	 // }</a:t>
            </a:r>
            <a:endParaRPr kumimoji="0" lang="it-IT" sz="2400" b="0" i="0" u="none" strike="noStrike" kern="1200" cap="none" spc="0" normalizeH="0" baseline="0" noProof="0" dirty="0">
              <a:ln>
                <a:noFill/>
              </a:ln>
              <a:solidFill>
                <a:srgbClr val="D4D4D4"/>
              </a:solidFill>
              <a:effectLst/>
              <a:highlight>
                <a:srgbClr val="1E1E1E"/>
              </a:highlight>
              <a:uLnTx/>
              <a:uFillTx/>
              <a:latin typeface="Menlo" panose="020B0609030804020204" pitchFamily="49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94728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1E1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>
            <a:extLst>
              <a:ext uri="{FF2B5EF4-FFF2-40B4-BE49-F238E27FC236}">
                <a16:creationId xmlns:a16="http://schemas.microsoft.com/office/drawing/2014/main" id="{39AA8093-EE8E-FAEF-4B10-7DF3F65E26B1}"/>
              </a:ext>
            </a:extLst>
          </p:cNvPr>
          <p:cNvSpPr/>
          <p:nvPr/>
        </p:nvSpPr>
        <p:spPr>
          <a:xfrm>
            <a:off x="0" y="0"/>
            <a:ext cx="12192000" cy="1166191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FE6C0BB8-A267-C0CA-AD68-C2B3FD22C0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596"/>
            <a:ext cx="10515600" cy="1111596"/>
          </a:xfrm>
        </p:spPr>
        <p:txBody>
          <a:bodyPr/>
          <a:lstStyle/>
          <a:p>
            <a:r>
              <a:rPr lang="it-IT" dirty="0">
                <a:solidFill>
                  <a:schemeClr val="bg1"/>
                </a:solidFill>
                <a:latin typeface="Aptos Mono" panose="020F0502020204030204" pitchFamily="34" charset="0"/>
                <a:cs typeface="Aptos Mono" panose="020F0502020204030204" pitchFamily="34" charset="0"/>
              </a:rPr>
              <a:t>Array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5A5E3B79-6EA6-BF30-361D-E8F5C20A5EA1}"/>
              </a:ext>
            </a:extLst>
          </p:cNvPr>
          <p:cNvSpPr txBox="1"/>
          <p:nvPr/>
        </p:nvSpPr>
        <p:spPr>
          <a:xfrm>
            <a:off x="981293" y="1589811"/>
            <a:ext cx="10229414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400" b="0" dirty="0">
                <a:solidFill>
                  <a:srgbClr val="569CD6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&lt;?</a:t>
            </a:r>
            <a:r>
              <a:rPr lang="it-IT" sz="2400" b="0" dirty="0" err="1">
                <a:solidFill>
                  <a:srgbClr val="569CD6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php</a:t>
            </a:r>
            <a:endParaRPr lang="it-IT" sz="2400" b="0" dirty="0">
              <a:solidFill>
                <a:srgbClr val="D4D4D4"/>
              </a:solidFill>
              <a:effectLst/>
              <a:highlight>
                <a:srgbClr val="1E1E1E"/>
              </a:highlight>
              <a:latin typeface="Menlo" panose="020B0609030804020204" pitchFamily="49" charset="0"/>
            </a:endParaRPr>
          </a:p>
          <a:p>
            <a:pPr lvl="1"/>
            <a:br>
              <a:rPr lang="it-IT" sz="2400" b="0" dirty="0">
                <a:solidFill>
                  <a:srgbClr val="D4D4D4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</a:br>
            <a:r>
              <a:rPr lang="it-IT" sz="2400" b="0" dirty="0">
                <a:solidFill>
                  <a:srgbClr val="9CDCFE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$colori</a:t>
            </a:r>
            <a:r>
              <a:rPr lang="it-IT" sz="2400" b="0" dirty="0">
                <a:solidFill>
                  <a:srgbClr val="D4D4D4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 = </a:t>
            </a:r>
            <a:r>
              <a:rPr lang="it-IT" sz="2400" b="0" dirty="0">
                <a:solidFill>
                  <a:srgbClr val="DCDCAA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array</a:t>
            </a:r>
            <a:r>
              <a:rPr lang="it-IT" sz="2400" b="0" dirty="0">
                <a:solidFill>
                  <a:srgbClr val="D4D4D4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(</a:t>
            </a:r>
            <a:r>
              <a:rPr lang="it-IT" sz="2400" b="0" dirty="0">
                <a:solidFill>
                  <a:srgbClr val="CE9178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"bianco"</a:t>
            </a:r>
            <a:r>
              <a:rPr lang="it-IT" sz="2400" b="0" dirty="0">
                <a:solidFill>
                  <a:srgbClr val="D4D4D4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, </a:t>
            </a:r>
            <a:r>
              <a:rPr lang="it-IT" sz="2400" b="0" dirty="0">
                <a:solidFill>
                  <a:srgbClr val="CE9178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"nero"</a:t>
            </a:r>
            <a:r>
              <a:rPr lang="it-IT" sz="2400" b="0" dirty="0">
                <a:solidFill>
                  <a:srgbClr val="D4D4D4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, </a:t>
            </a:r>
            <a:r>
              <a:rPr lang="it-IT" sz="2400" b="0" dirty="0">
                <a:solidFill>
                  <a:srgbClr val="CE9178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"rosso"</a:t>
            </a:r>
            <a:r>
              <a:rPr lang="it-IT" sz="2400" b="0" dirty="0">
                <a:solidFill>
                  <a:srgbClr val="D4D4D4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);</a:t>
            </a:r>
          </a:p>
          <a:p>
            <a:pPr lvl="1"/>
            <a:endParaRPr lang="it-IT" sz="2400" b="0" dirty="0">
              <a:solidFill>
                <a:srgbClr val="D4D4D4"/>
              </a:solidFill>
              <a:effectLst/>
              <a:highlight>
                <a:srgbClr val="1E1E1E"/>
              </a:highlight>
              <a:latin typeface="Menlo" panose="020B0609030804020204" pitchFamily="49" charset="0"/>
            </a:endParaRPr>
          </a:p>
          <a:p>
            <a:pPr lvl="1"/>
            <a:r>
              <a:rPr lang="it-IT" sz="2400" b="0" dirty="0">
                <a:solidFill>
                  <a:srgbClr val="6A9955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// Oppure</a:t>
            </a:r>
          </a:p>
          <a:p>
            <a:pPr lvl="1"/>
            <a:endParaRPr lang="it-IT" sz="2400" b="0" dirty="0">
              <a:solidFill>
                <a:srgbClr val="D4D4D4"/>
              </a:solidFill>
              <a:effectLst/>
              <a:highlight>
                <a:srgbClr val="1E1E1E"/>
              </a:highlight>
              <a:latin typeface="Menlo" panose="020B0609030804020204" pitchFamily="49" charset="0"/>
            </a:endParaRPr>
          </a:p>
          <a:p>
            <a:pPr lvl="1"/>
            <a:r>
              <a:rPr lang="it-IT" sz="2400" b="0" dirty="0">
                <a:solidFill>
                  <a:srgbClr val="9CDCFE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$colori</a:t>
            </a:r>
            <a:r>
              <a:rPr lang="it-IT" sz="2400" b="0" dirty="0">
                <a:solidFill>
                  <a:srgbClr val="D4D4D4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 = [</a:t>
            </a:r>
            <a:r>
              <a:rPr lang="it-IT" sz="2400" b="0" dirty="0">
                <a:solidFill>
                  <a:srgbClr val="CE9178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"bianco"</a:t>
            </a:r>
            <a:r>
              <a:rPr lang="it-IT" sz="2400" b="0" dirty="0">
                <a:solidFill>
                  <a:srgbClr val="D4D4D4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, </a:t>
            </a:r>
            <a:r>
              <a:rPr lang="it-IT" sz="2400" b="0" dirty="0">
                <a:solidFill>
                  <a:srgbClr val="CE9178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"nero"</a:t>
            </a:r>
            <a:r>
              <a:rPr lang="it-IT" sz="2400" b="0" dirty="0">
                <a:solidFill>
                  <a:srgbClr val="D4D4D4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, </a:t>
            </a:r>
            <a:r>
              <a:rPr lang="it-IT" sz="2400" b="0" dirty="0">
                <a:solidFill>
                  <a:srgbClr val="CE9178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"rosso"</a:t>
            </a:r>
            <a:r>
              <a:rPr lang="it-IT" sz="2400" b="0" dirty="0">
                <a:solidFill>
                  <a:srgbClr val="D4D4D4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];</a:t>
            </a:r>
          </a:p>
          <a:p>
            <a:pPr lvl="1"/>
            <a:br>
              <a:rPr lang="it-IT" sz="2400" b="0" dirty="0">
                <a:solidFill>
                  <a:srgbClr val="D4D4D4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</a:br>
            <a:r>
              <a:rPr lang="it-IT" sz="2400" b="0" dirty="0" err="1">
                <a:solidFill>
                  <a:srgbClr val="DCDCAA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var_dump</a:t>
            </a:r>
            <a:r>
              <a:rPr lang="it-IT" sz="2400" b="0" dirty="0">
                <a:solidFill>
                  <a:srgbClr val="D4D4D4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(</a:t>
            </a:r>
            <a:r>
              <a:rPr lang="it-IT" sz="2400" b="0" dirty="0">
                <a:solidFill>
                  <a:srgbClr val="9CDCFE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$colori</a:t>
            </a:r>
            <a:r>
              <a:rPr lang="it-IT" sz="2400" b="0" dirty="0">
                <a:solidFill>
                  <a:srgbClr val="D4D4D4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); 	</a:t>
            </a:r>
            <a:r>
              <a:rPr lang="it-IT" sz="2400" b="0" dirty="0">
                <a:solidFill>
                  <a:srgbClr val="6A9955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// Output: array(3) { </a:t>
            </a:r>
            <a:endParaRPr lang="it-IT" sz="2400" b="0" dirty="0">
              <a:solidFill>
                <a:srgbClr val="D4D4D4"/>
              </a:solidFill>
              <a:effectLst/>
              <a:highlight>
                <a:srgbClr val="1E1E1E"/>
              </a:highlight>
              <a:latin typeface="Menlo" panose="020B0609030804020204" pitchFamily="49" charset="0"/>
            </a:endParaRPr>
          </a:p>
          <a:p>
            <a:pPr lvl="8"/>
            <a:r>
              <a:rPr lang="it-IT" sz="2400" b="0" dirty="0">
                <a:solidFill>
                  <a:srgbClr val="6A9955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	// [0]=&gt; </a:t>
            </a:r>
            <a:r>
              <a:rPr lang="it-IT" sz="2400" b="0" dirty="0" err="1">
                <a:solidFill>
                  <a:srgbClr val="6A9955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string</a:t>
            </a:r>
            <a:r>
              <a:rPr lang="it-IT" sz="2400" b="0" dirty="0">
                <a:solidFill>
                  <a:srgbClr val="6A9955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(6) "bianco" </a:t>
            </a:r>
            <a:endParaRPr lang="it-IT" sz="2400" b="0" dirty="0">
              <a:solidFill>
                <a:srgbClr val="D4D4D4"/>
              </a:solidFill>
              <a:effectLst/>
              <a:highlight>
                <a:srgbClr val="1E1E1E"/>
              </a:highlight>
              <a:latin typeface="Menlo" panose="020B0609030804020204" pitchFamily="49" charset="0"/>
            </a:endParaRPr>
          </a:p>
          <a:p>
            <a:pPr lvl="8"/>
            <a:r>
              <a:rPr lang="it-IT" sz="2400" b="0" dirty="0">
                <a:solidFill>
                  <a:srgbClr val="6A9955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	// [1]=&gt; </a:t>
            </a:r>
            <a:r>
              <a:rPr lang="it-IT" sz="2400" b="0" dirty="0" err="1">
                <a:solidFill>
                  <a:srgbClr val="6A9955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string</a:t>
            </a:r>
            <a:r>
              <a:rPr lang="it-IT" sz="2400" b="0" dirty="0">
                <a:solidFill>
                  <a:srgbClr val="6A9955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(4) "nero" </a:t>
            </a:r>
            <a:endParaRPr lang="it-IT" sz="2400" b="0" dirty="0">
              <a:solidFill>
                <a:srgbClr val="D4D4D4"/>
              </a:solidFill>
              <a:effectLst/>
              <a:highlight>
                <a:srgbClr val="1E1E1E"/>
              </a:highlight>
              <a:latin typeface="Menlo" panose="020B0609030804020204" pitchFamily="49" charset="0"/>
            </a:endParaRPr>
          </a:p>
          <a:p>
            <a:pPr lvl="8"/>
            <a:r>
              <a:rPr lang="it-IT" sz="2400" b="0" dirty="0">
                <a:solidFill>
                  <a:srgbClr val="6A9955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	// [2]=&gt; </a:t>
            </a:r>
            <a:r>
              <a:rPr lang="it-IT" sz="2400" b="0" dirty="0" err="1">
                <a:solidFill>
                  <a:srgbClr val="6A9955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string</a:t>
            </a:r>
            <a:r>
              <a:rPr lang="it-IT" sz="2400" b="0" dirty="0">
                <a:solidFill>
                  <a:srgbClr val="6A9955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(5) "rosso" </a:t>
            </a:r>
            <a:endParaRPr lang="it-IT" sz="2400" b="0" dirty="0">
              <a:solidFill>
                <a:srgbClr val="D4D4D4"/>
              </a:solidFill>
              <a:effectLst/>
              <a:highlight>
                <a:srgbClr val="1E1E1E"/>
              </a:highlight>
              <a:latin typeface="Menlo" panose="020B0609030804020204" pitchFamily="49" charset="0"/>
            </a:endParaRPr>
          </a:p>
          <a:p>
            <a:pPr lvl="8"/>
            <a:r>
              <a:rPr lang="it-IT" sz="2400" b="0" dirty="0">
                <a:solidFill>
                  <a:srgbClr val="6A9955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	// }</a:t>
            </a:r>
            <a:endParaRPr lang="it-IT" sz="2400" b="0" dirty="0">
              <a:solidFill>
                <a:srgbClr val="D4D4D4"/>
              </a:solidFill>
              <a:effectLst/>
              <a:highlight>
                <a:srgbClr val="1E1E1E"/>
              </a:highlight>
              <a:latin typeface="Menlo" panose="020B0609030804020204" pitchFamily="49" charset="0"/>
            </a:endParaRPr>
          </a:p>
          <a:p>
            <a:endParaRPr lang="it-IT" sz="2400" b="0" dirty="0">
              <a:solidFill>
                <a:srgbClr val="D4D4D4"/>
              </a:solidFill>
              <a:effectLst/>
              <a:highlight>
                <a:srgbClr val="1E1E1E"/>
              </a:highlight>
              <a:latin typeface="Menlo" panose="020B060903080402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45701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1E1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>
            <a:extLst>
              <a:ext uri="{FF2B5EF4-FFF2-40B4-BE49-F238E27FC236}">
                <a16:creationId xmlns:a16="http://schemas.microsoft.com/office/drawing/2014/main" id="{39AA8093-EE8E-FAEF-4B10-7DF3F65E26B1}"/>
              </a:ext>
            </a:extLst>
          </p:cNvPr>
          <p:cNvSpPr/>
          <p:nvPr/>
        </p:nvSpPr>
        <p:spPr>
          <a:xfrm>
            <a:off x="0" y="0"/>
            <a:ext cx="12192000" cy="1166191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FE6C0BB8-A267-C0CA-AD68-C2B3FD22C0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596"/>
            <a:ext cx="10515600" cy="1111596"/>
          </a:xfrm>
        </p:spPr>
        <p:txBody>
          <a:bodyPr/>
          <a:lstStyle/>
          <a:p>
            <a:r>
              <a:rPr lang="it-IT" dirty="0">
                <a:solidFill>
                  <a:schemeClr val="bg1"/>
                </a:solidFill>
                <a:latin typeface="Aptos Mono" panose="020F0502020204030204" pitchFamily="34" charset="0"/>
                <a:cs typeface="Aptos Mono" panose="020F0502020204030204" pitchFamily="34" charset="0"/>
              </a:rPr>
              <a:t>Array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5A5E3B79-6EA6-BF30-361D-E8F5C20A5EA1}"/>
              </a:ext>
            </a:extLst>
          </p:cNvPr>
          <p:cNvSpPr txBox="1"/>
          <p:nvPr/>
        </p:nvSpPr>
        <p:spPr>
          <a:xfrm>
            <a:off x="981293" y="1589811"/>
            <a:ext cx="10229414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400" b="0" dirty="0">
                <a:solidFill>
                  <a:srgbClr val="569CD6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&lt;?</a:t>
            </a:r>
            <a:r>
              <a:rPr lang="it-IT" sz="2400" b="0" dirty="0" err="1">
                <a:solidFill>
                  <a:srgbClr val="569CD6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php</a:t>
            </a:r>
            <a:endParaRPr lang="it-IT" sz="2400" b="0" dirty="0">
              <a:solidFill>
                <a:srgbClr val="D4D4D4"/>
              </a:solidFill>
              <a:effectLst/>
              <a:highlight>
                <a:srgbClr val="1E1E1E"/>
              </a:highlight>
              <a:latin typeface="Menlo" panose="020B0609030804020204" pitchFamily="49" charset="0"/>
            </a:endParaRPr>
          </a:p>
          <a:p>
            <a:pPr lvl="1"/>
            <a:r>
              <a:rPr lang="it-IT" sz="2400" b="0" dirty="0">
                <a:solidFill>
                  <a:srgbClr val="9CDCFE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	$colori</a:t>
            </a:r>
            <a:r>
              <a:rPr lang="it-IT" sz="2400" b="0" dirty="0">
                <a:solidFill>
                  <a:srgbClr val="D4D4D4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 = [</a:t>
            </a:r>
            <a:r>
              <a:rPr lang="it-IT" sz="2400" b="0" dirty="0">
                <a:solidFill>
                  <a:srgbClr val="CE9178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"bianco"</a:t>
            </a:r>
            <a:r>
              <a:rPr lang="it-IT" sz="2400" b="0" dirty="0">
                <a:solidFill>
                  <a:srgbClr val="D4D4D4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, </a:t>
            </a:r>
            <a:r>
              <a:rPr lang="it-IT" sz="2400" b="0" dirty="0">
                <a:solidFill>
                  <a:srgbClr val="CE9178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"nero"</a:t>
            </a:r>
            <a:r>
              <a:rPr lang="it-IT" sz="2400" b="0" dirty="0">
                <a:solidFill>
                  <a:srgbClr val="D4D4D4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, </a:t>
            </a:r>
            <a:r>
              <a:rPr lang="it-IT" sz="2400" b="0" dirty="0">
                <a:solidFill>
                  <a:srgbClr val="CE9178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"rosso"</a:t>
            </a:r>
            <a:r>
              <a:rPr lang="it-IT" sz="2400" b="0" dirty="0">
                <a:solidFill>
                  <a:srgbClr val="D4D4D4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];</a:t>
            </a:r>
          </a:p>
          <a:p>
            <a:pPr lvl="1"/>
            <a:br>
              <a:rPr lang="it-IT" sz="2400" b="0" dirty="0">
                <a:solidFill>
                  <a:srgbClr val="D4D4D4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</a:br>
            <a:r>
              <a:rPr lang="it-IT" sz="2400" b="0" dirty="0">
                <a:solidFill>
                  <a:srgbClr val="D4D4D4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	</a:t>
            </a:r>
            <a:r>
              <a:rPr lang="it-IT" sz="2400" b="0" dirty="0">
                <a:solidFill>
                  <a:srgbClr val="6A9955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// Contare gli elementi </a:t>
            </a:r>
            <a:endParaRPr lang="it-IT" sz="2400" b="0" dirty="0">
              <a:solidFill>
                <a:srgbClr val="D4D4D4"/>
              </a:solidFill>
              <a:effectLst/>
              <a:highlight>
                <a:srgbClr val="1E1E1E"/>
              </a:highlight>
              <a:latin typeface="Menlo" panose="020B0609030804020204" pitchFamily="49" charset="0"/>
            </a:endParaRPr>
          </a:p>
          <a:p>
            <a:pPr lvl="1"/>
            <a:r>
              <a:rPr lang="it-IT" sz="2400" b="0" dirty="0">
                <a:solidFill>
                  <a:srgbClr val="DCDCAA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	</a:t>
            </a:r>
            <a:r>
              <a:rPr lang="it-IT" sz="2400" b="0" dirty="0" err="1">
                <a:solidFill>
                  <a:srgbClr val="DCDCAA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echo</a:t>
            </a:r>
            <a:r>
              <a:rPr lang="it-IT" sz="2400" b="0" dirty="0">
                <a:solidFill>
                  <a:srgbClr val="D4D4D4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 </a:t>
            </a:r>
            <a:r>
              <a:rPr lang="it-IT" sz="2400" b="0" dirty="0" err="1">
                <a:solidFill>
                  <a:srgbClr val="DCDCAA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count</a:t>
            </a:r>
            <a:r>
              <a:rPr lang="it-IT" sz="2400" b="0" dirty="0">
                <a:solidFill>
                  <a:srgbClr val="D4D4D4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(</a:t>
            </a:r>
            <a:r>
              <a:rPr lang="it-IT" sz="2400" b="0" dirty="0">
                <a:solidFill>
                  <a:srgbClr val="9CDCFE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$colori</a:t>
            </a:r>
            <a:r>
              <a:rPr lang="it-IT" sz="2400" b="0" dirty="0">
                <a:solidFill>
                  <a:srgbClr val="D4D4D4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); </a:t>
            </a:r>
            <a:r>
              <a:rPr lang="it-IT" sz="2400" b="0" dirty="0">
                <a:solidFill>
                  <a:srgbClr val="6A9955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// Output: 3</a:t>
            </a:r>
            <a:endParaRPr lang="it-IT" sz="2400" b="0" dirty="0">
              <a:solidFill>
                <a:srgbClr val="D4D4D4"/>
              </a:solidFill>
              <a:effectLst/>
              <a:highlight>
                <a:srgbClr val="1E1E1E"/>
              </a:highlight>
              <a:latin typeface="Menlo" panose="020B0609030804020204" pitchFamily="49" charset="0"/>
            </a:endParaRPr>
          </a:p>
          <a:p>
            <a:br>
              <a:rPr lang="it-IT" sz="2400" b="0" dirty="0">
                <a:solidFill>
                  <a:srgbClr val="D4D4D4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</a:br>
            <a:r>
              <a:rPr lang="it-IT" sz="2400" b="0" dirty="0">
                <a:solidFill>
                  <a:srgbClr val="D4D4D4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	</a:t>
            </a:r>
            <a:r>
              <a:rPr lang="it-IT" sz="2400" b="0" dirty="0">
                <a:solidFill>
                  <a:srgbClr val="6A9955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// Accedere a un elemento</a:t>
            </a:r>
            <a:endParaRPr lang="it-IT" sz="2400" b="0" dirty="0">
              <a:solidFill>
                <a:srgbClr val="D4D4D4"/>
              </a:solidFill>
              <a:effectLst/>
              <a:highlight>
                <a:srgbClr val="1E1E1E"/>
              </a:highlight>
              <a:latin typeface="Menlo" panose="020B0609030804020204" pitchFamily="49" charset="0"/>
            </a:endParaRPr>
          </a:p>
          <a:p>
            <a:r>
              <a:rPr lang="it-IT" sz="2400" b="0" dirty="0">
                <a:solidFill>
                  <a:srgbClr val="DCDCAA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	</a:t>
            </a:r>
            <a:r>
              <a:rPr lang="it-IT" sz="2400" b="0" dirty="0" err="1">
                <a:solidFill>
                  <a:srgbClr val="DCDCAA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echo</a:t>
            </a:r>
            <a:r>
              <a:rPr lang="it-IT" sz="2400" b="0" dirty="0">
                <a:solidFill>
                  <a:srgbClr val="D4D4D4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 </a:t>
            </a:r>
            <a:r>
              <a:rPr lang="it-IT" sz="2400" b="0" dirty="0">
                <a:solidFill>
                  <a:srgbClr val="9CDCFE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$colori</a:t>
            </a:r>
            <a:r>
              <a:rPr lang="it-IT" sz="2400" b="0" dirty="0">
                <a:solidFill>
                  <a:srgbClr val="D4D4D4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[</a:t>
            </a:r>
            <a:r>
              <a:rPr lang="it-IT" sz="2400" b="0" dirty="0">
                <a:solidFill>
                  <a:srgbClr val="B5CEA8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1</a:t>
            </a:r>
            <a:r>
              <a:rPr lang="it-IT" sz="2400" b="0" dirty="0">
                <a:solidFill>
                  <a:srgbClr val="D4D4D4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]; </a:t>
            </a:r>
            <a:r>
              <a:rPr lang="it-IT" sz="2400" b="0" dirty="0">
                <a:solidFill>
                  <a:srgbClr val="6A9955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// Output: ???</a:t>
            </a:r>
            <a:endParaRPr lang="it-IT" sz="2400" b="0" dirty="0">
              <a:solidFill>
                <a:srgbClr val="D4D4D4"/>
              </a:solidFill>
              <a:effectLst/>
              <a:highlight>
                <a:srgbClr val="1E1E1E"/>
              </a:highlight>
              <a:latin typeface="Menlo" panose="020B0609030804020204" pitchFamily="49" charset="0"/>
            </a:endParaRPr>
          </a:p>
          <a:p>
            <a:br>
              <a:rPr lang="it-IT" sz="2400" b="0" dirty="0">
                <a:solidFill>
                  <a:srgbClr val="D4D4D4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</a:br>
            <a:r>
              <a:rPr lang="it-IT" sz="2400" b="0" dirty="0">
                <a:solidFill>
                  <a:srgbClr val="D4D4D4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	</a:t>
            </a:r>
            <a:r>
              <a:rPr lang="it-IT" sz="2400" b="0" dirty="0">
                <a:solidFill>
                  <a:srgbClr val="6A9955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// Cambiare il valore di un elemento</a:t>
            </a:r>
            <a:endParaRPr lang="it-IT" sz="2400" b="0" dirty="0">
              <a:solidFill>
                <a:srgbClr val="D4D4D4"/>
              </a:solidFill>
              <a:effectLst/>
              <a:highlight>
                <a:srgbClr val="1E1E1E"/>
              </a:highlight>
              <a:latin typeface="Menlo" panose="020B0609030804020204" pitchFamily="49" charset="0"/>
            </a:endParaRPr>
          </a:p>
          <a:p>
            <a:r>
              <a:rPr lang="it-IT" sz="2400" b="0" dirty="0">
                <a:solidFill>
                  <a:srgbClr val="9CDCFE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	$colori</a:t>
            </a:r>
            <a:r>
              <a:rPr lang="it-IT" sz="2400" b="0" dirty="0">
                <a:solidFill>
                  <a:srgbClr val="D4D4D4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[</a:t>
            </a:r>
            <a:r>
              <a:rPr lang="it-IT" sz="2400" b="0" dirty="0">
                <a:solidFill>
                  <a:srgbClr val="B5CEA8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1</a:t>
            </a:r>
            <a:r>
              <a:rPr lang="it-IT" sz="2400" b="0" dirty="0">
                <a:solidFill>
                  <a:srgbClr val="D4D4D4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] = </a:t>
            </a:r>
            <a:r>
              <a:rPr lang="it-IT" sz="2400" b="0" dirty="0">
                <a:solidFill>
                  <a:srgbClr val="CE9178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"verde"</a:t>
            </a:r>
            <a:r>
              <a:rPr lang="it-IT" sz="2400" b="0" dirty="0">
                <a:solidFill>
                  <a:srgbClr val="D4D4D4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; </a:t>
            </a:r>
          </a:p>
          <a:p>
            <a:r>
              <a:rPr lang="it-IT" sz="2400" b="0" dirty="0">
                <a:solidFill>
                  <a:srgbClr val="DCDCAA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	</a:t>
            </a:r>
            <a:r>
              <a:rPr lang="it-IT" sz="2400" b="0" dirty="0" err="1">
                <a:solidFill>
                  <a:srgbClr val="DCDCAA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echo</a:t>
            </a:r>
            <a:r>
              <a:rPr lang="it-IT" sz="2400" b="0" dirty="0">
                <a:solidFill>
                  <a:srgbClr val="D4D4D4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 </a:t>
            </a:r>
            <a:r>
              <a:rPr lang="it-IT" sz="2400" b="0" dirty="0">
                <a:solidFill>
                  <a:srgbClr val="9CDCFE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$colori</a:t>
            </a:r>
            <a:r>
              <a:rPr lang="it-IT" sz="2400" b="0" dirty="0">
                <a:solidFill>
                  <a:srgbClr val="D4D4D4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[</a:t>
            </a:r>
            <a:r>
              <a:rPr lang="it-IT" sz="2400" b="0" dirty="0">
                <a:solidFill>
                  <a:srgbClr val="B5CEA8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1</a:t>
            </a:r>
            <a:r>
              <a:rPr lang="it-IT" sz="2400" b="0" dirty="0">
                <a:solidFill>
                  <a:srgbClr val="D4D4D4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]; </a:t>
            </a:r>
            <a:r>
              <a:rPr lang="it-IT" sz="2400" b="0" dirty="0">
                <a:solidFill>
                  <a:srgbClr val="6A9955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// Output: verde</a:t>
            </a:r>
            <a:endParaRPr lang="it-IT" sz="2400" b="0" dirty="0">
              <a:solidFill>
                <a:srgbClr val="D4D4D4"/>
              </a:solidFill>
              <a:effectLst/>
              <a:highlight>
                <a:srgbClr val="1E1E1E"/>
              </a:highlight>
              <a:latin typeface="Menlo" panose="020B0609030804020204" pitchFamily="49" charset="0"/>
            </a:endParaRPr>
          </a:p>
          <a:p>
            <a:br>
              <a:rPr lang="it-IT" sz="2400" b="0" dirty="0">
                <a:solidFill>
                  <a:srgbClr val="D4D4D4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</a:br>
            <a:endParaRPr lang="it-IT" sz="2400" b="0" dirty="0">
              <a:solidFill>
                <a:srgbClr val="D4D4D4"/>
              </a:solidFill>
              <a:effectLst/>
              <a:highlight>
                <a:srgbClr val="1E1E1E"/>
              </a:highlight>
              <a:latin typeface="Menlo" panose="020B060903080402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858967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4524</TotalTime>
  <Words>872</Words>
  <Application>Microsoft Macintosh PowerPoint</Application>
  <PresentationFormat>Widescreen</PresentationFormat>
  <Paragraphs>175</Paragraphs>
  <Slides>32</Slides>
  <Notes>31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32</vt:i4>
      </vt:variant>
    </vt:vector>
  </HeadingPairs>
  <TitlesOfParts>
    <vt:vector size="39" baseType="lpstr">
      <vt:lpstr>Aptos</vt:lpstr>
      <vt:lpstr>Aptos Display</vt:lpstr>
      <vt:lpstr>Aptos Mono</vt:lpstr>
      <vt:lpstr>Arial</vt:lpstr>
      <vt:lpstr>Helvetica</vt:lpstr>
      <vt:lpstr>Menlo</vt:lpstr>
      <vt:lpstr>Tema di Office</vt:lpstr>
      <vt:lpstr>Presentazione standard di PowerPoint</vt:lpstr>
      <vt:lpstr>Array</vt:lpstr>
      <vt:lpstr>Array</vt:lpstr>
      <vt:lpstr>Assegnare i valori agli array</vt:lpstr>
      <vt:lpstr>Assegnare i valori agli array</vt:lpstr>
      <vt:lpstr>Array</vt:lpstr>
      <vt:lpstr>Array</vt:lpstr>
      <vt:lpstr>Array</vt:lpstr>
      <vt:lpstr>Array</vt:lpstr>
      <vt:lpstr>Array</vt:lpstr>
      <vt:lpstr>Array</vt:lpstr>
      <vt:lpstr>Array</vt:lpstr>
      <vt:lpstr>Array</vt:lpstr>
      <vt:lpstr>Array</vt:lpstr>
      <vt:lpstr>Array</vt:lpstr>
      <vt:lpstr>Array</vt:lpstr>
      <vt:lpstr>Array</vt:lpstr>
      <vt:lpstr>Array</vt:lpstr>
      <vt:lpstr>Array</vt:lpstr>
      <vt:lpstr>Array</vt:lpstr>
      <vt:lpstr>Array</vt:lpstr>
      <vt:lpstr>Array</vt:lpstr>
      <vt:lpstr>Array</vt:lpstr>
      <vt:lpstr>Array</vt:lpstr>
      <vt:lpstr>Array</vt:lpstr>
      <vt:lpstr>Array</vt:lpstr>
      <vt:lpstr>Array</vt:lpstr>
      <vt:lpstr>Array</vt:lpstr>
      <vt:lpstr>Array</vt:lpstr>
      <vt:lpstr>Array</vt:lpstr>
      <vt:lpstr>Array</vt:lpstr>
      <vt:lpstr>Array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Salvatore Arcidiacono</dc:creator>
  <cp:lastModifiedBy>Salvatore Arcidiacono</cp:lastModifiedBy>
  <cp:revision>59</cp:revision>
  <dcterms:created xsi:type="dcterms:W3CDTF">2024-05-09T08:46:09Z</dcterms:created>
  <dcterms:modified xsi:type="dcterms:W3CDTF">2026-05-25T08:54:51Z</dcterms:modified>
</cp:coreProperties>
</file>